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1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tags/tag51.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57" r:id="rId2"/>
    <p:sldId id="2063" r:id="rId3"/>
    <p:sldId id="2002" r:id="rId4"/>
    <p:sldId id="2088" r:id="rId5"/>
    <p:sldId id="2089" r:id="rId6"/>
    <p:sldId id="2081" r:id="rId7"/>
    <p:sldId id="2082" r:id="rId8"/>
    <p:sldId id="2092" r:id="rId9"/>
    <p:sldId id="2083" r:id="rId10"/>
    <p:sldId id="2090" r:id="rId11"/>
    <p:sldId id="2084" r:id="rId12"/>
    <p:sldId id="2091" r:id="rId13"/>
    <p:sldId id="2093" r:id="rId14"/>
    <p:sldId id="2085" r:id="rId15"/>
    <p:sldId id="2086" r:id="rId16"/>
    <p:sldId id="1942" r:id="rId17"/>
    <p:sldId id="2087" r:id="rId18"/>
    <p:sldId id="2094"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41" userDrawn="1">
          <p15:clr>
            <a:srgbClr val="A4A3A4"/>
          </p15:clr>
        </p15:guide>
        <p15:guide id="2" pos="7199" userDrawn="1">
          <p15:clr>
            <a:srgbClr val="A4A3A4"/>
          </p15:clr>
        </p15:guide>
        <p15:guide id="3" orient="horz" pos="2710" userDrawn="1">
          <p15:clr>
            <a:srgbClr val="A4A3A4"/>
          </p15:clr>
        </p15:guide>
        <p15:guide id="4" orient="horz" pos="2452" userDrawn="1">
          <p15:clr>
            <a:srgbClr val="A4A3A4"/>
          </p15:clr>
        </p15:guide>
        <p15:guide id="5" orient="horz" pos="417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ҧǿ" initials="Y" lastIdx="2" clrIdx="0"/>
  <p:cmAuthor id="1" name="123" initials="1" lastIdx="1" clrIdx="1"/>
  <p:cmAuthor id="2" name="acer" initials="a" lastIdx="1" clrIdx="1"/>
  <p:cmAuthor id="3" name="曹 文梦" initials="曹"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EA2"/>
    <a:srgbClr val="C00000"/>
    <a:srgbClr val="163E86"/>
    <a:srgbClr val="2F5597"/>
    <a:srgbClr val="1A6D8C"/>
    <a:srgbClr val="FFC000"/>
    <a:srgbClr val="3E89CE"/>
    <a:srgbClr val="4B525A"/>
    <a:srgbClr val="F7F3F0"/>
    <a:srgbClr val="4E55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69" autoAdjust="0"/>
    <p:restoredTop sz="89655" autoAdjust="0"/>
  </p:normalViewPr>
  <p:slideViewPr>
    <p:cSldViewPr snapToGrid="0" showGuides="1">
      <p:cViewPr varScale="1">
        <p:scale>
          <a:sx n="102" d="100"/>
          <a:sy n="102" d="100"/>
        </p:scale>
        <p:origin x="588" y="84"/>
      </p:cViewPr>
      <p:guideLst>
        <p:guide pos="441"/>
        <p:guide pos="7199"/>
        <p:guide orient="horz" pos="2710"/>
        <p:guide orient="horz" pos="2452"/>
        <p:guide orient="horz" pos="4177"/>
      </p:guideLst>
    </p:cSldViewPr>
  </p:slideViewPr>
  <p:notesTextViewPr>
    <p:cViewPr>
      <p:scale>
        <a:sx n="3" d="2"/>
        <a:sy n="3" d="2"/>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t>2023/3/13</a:t>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t>‹#›</a:t>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t>2023/3/13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31F724-51D9-486B-9BFF-C542D0E12BC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7423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56252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18646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9772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14</a:t>
            </a:fld>
            <a:endParaRPr lang="zh-CN" altLang="en-US"/>
          </a:p>
        </p:txBody>
      </p:sp>
    </p:spTree>
    <p:extLst>
      <p:ext uri="{BB962C8B-B14F-4D97-AF65-F5344CB8AC3E}">
        <p14:creationId xmlns:p14="http://schemas.microsoft.com/office/powerpoint/2010/main" val="3658612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42590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60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FB31F724-51D9-486B-9BFF-C542D0E12BC5}"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65259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52151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85750" indent="-285750">
              <a:buClr>
                <a:srgbClr val="227ABC"/>
              </a:buClr>
              <a:buFont typeface="Wingdings" panose="05000000000000000000" pitchFamily="2" charset="2"/>
              <a:buChar char="l"/>
            </a:pPr>
            <a:r>
              <a:rPr lang="zh-CN" altLang="en-US" dirty="0"/>
              <a:t>目前，针对海底声学参数的反演，有两种主流的方向：基于优化的方法和基于机器学习的方法。</a:t>
            </a:r>
            <a:endParaRPr lang="en-US" altLang="zh-CN" dirty="0"/>
          </a:p>
          <a:p>
            <a:pPr marL="285750" indent="-285750">
              <a:buClr>
                <a:srgbClr val="227ABC"/>
              </a:buClr>
              <a:buFont typeface="Wingdings" panose="05000000000000000000" pitchFamily="2" charset="2"/>
              <a:buChar char="l"/>
            </a:pPr>
            <a:endParaRPr lang="en-US" altLang="zh-CN" dirty="0"/>
          </a:p>
          <a:p>
            <a:pPr marL="285750" indent="-285750">
              <a:buClr>
                <a:srgbClr val="227ABC"/>
              </a:buClr>
              <a:buFont typeface="Wingdings" panose="05000000000000000000" pitchFamily="2" charset="2"/>
              <a:buChar char="l"/>
            </a:pPr>
            <a:r>
              <a:rPr lang="zh-CN" altLang="en-US" dirty="0"/>
              <a:t>基于优化的方法利用优化方法进行匹配场处理确定最适合测量数据的一组地声参数。根据已有的研究，一些优化方法已被证明在地声反演中表现良好，如遗传算法（</a:t>
            </a:r>
            <a:r>
              <a:rPr lang="en-US" altLang="zh-CN" dirty="0"/>
              <a:t>GA</a:t>
            </a:r>
            <a:r>
              <a:rPr lang="zh-CN" altLang="en-US" dirty="0"/>
              <a:t>）、差分进化（</a:t>
            </a:r>
            <a:r>
              <a:rPr lang="en-US" altLang="zh-CN" dirty="0"/>
              <a:t>DE</a:t>
            </a:r>
            <a:r>
              <a:rPr lang="zh-CN" altLang="en-US" dirty="0"/>
              <a:t>）和自适应单纯形模拟退火（</a:t>
            </a:r>
            <a:r>
              <a:rPr lang="en-US" altLang="zh-CN" dirty="0"/>
              <a:t>ASSA</a:t>
            </a:r>
            <a:r>
              <a:rPr lang="zh-CN" altLang="en-US" dirty="0"/>
              <a:t>）。</a:t>
            </a:r>
            <a:endParaRPr lang="en-US" altLang="zh-CN" dirty="0"/>
          </a:p>
          <a:p>
            <a:pPr marL="285750" indent="-285750">
              <a:buClr>
                <a:srgbClr val="227ABC"/>
              </a:buClr>
              <a:buFont typeface="Wingdings" panose="05000000000000000000" pitchFamily="2" charset="2"/>
              <a:buChar char="l"/>
            </a:pPr>
            <a:endParaRPr lang="en-US" altLang="zh-CN" dirty="0"/>
          </a:p>
          <a:p>
            <a:pPr marL="285750" indent="-285750">
              <a:buClr>
                <a:srgbClr val="227ABC"/>
              </a:buClr>
              <a:buFont typeface="Wingdings" panose="05000000000000000000" pitchFamily="2" charset="2"/>
              <a:buChar char="l"/>
            </a:pPr>
            <a:r>
              <a:rPr lang="zh-CN" altLang="en-US" dirty="0"/>
              <a:t>另一方面，随着机器学习的发展，基于机器学习的地声反演研究也出现了。大多数研究都基于监督学习，其目的是基于大量数据集训练用于反演的深度神经网络。</a:t>
            </a:r>
          </a:p>
          <a:p>
            <a:pPr marL="285750" indent="-285750">
              <a:buClr>
                <a:srgbClr val="227ABC"/>
              </a:buClr>
              <a:buFont typeface="Wingdings" panose="05000000000000000000" pitchFamily="2" charset="2"/>
              <a:buChar char="l"/>
            </a:pPr>
            <a:endParaRPr lang="en-US" altLang="zh-CN" dirty="0"/>
          </a:p>
          <a:p>
            <a:pPr marL="285750" indent="-285750">
              <a:buClr>
                <a:srgbClr val="227ABC"/>
              </a:buClr>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Clr>
                <a:srgbClr val="227ABC"/>
              </a:buClr>
              <a:buFont typeface="Wingdings" panose="05000000000000000000" pitchFamily="2" charset="2"/>
              <a:buChar char="l"/>
            </a:pPr>
            <a:r>
              <a:rPr lang="zh-CN" altLang="en-US" dirty="0"/>
              <a:t>基于</a:t>
            </a:r>
            <a:r>
              <a:rPr lang="en-US" altLang="zh-CN" dirty="0"/>
              <a:t>ML</a:t>
            </a:r>
            <a:r>
              <a:rPr lang="zh-CN" altLang="en-US" dirty="0"/>
              <a:t>的方法引入了一个缺点，即经过训练的神经网络无法与物理正向模型进行交互。当海洋环境发生重大变化时，过去训练的模型将不再适用于新环境，必须重复创建模拟数据集的过程。</a:t>
            </a:r>
            <a:endParaRPr lang="en-US" altLang="zh-CN" dirty="0"/>
          </a:p>
          <a:p>
            <a:endParaRPr lang="zh-CN" altLang="en-US" dirty="0"/>
          </a:p>
        </p:txBody>
      </p:sp>
    </p:spTree>
    <p:extLst>
      <p:ext uri="{BB962C8B-B14F-4D97-AF65-F5344CB8AC3E}">
        <p14:creationId xmlns:p14="http://schemas.microsoft.com/office/powerpoint/2010/main" val="1206267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Tree>
    <p:extLst>
      <p:ext uri="{BB962C8B-B14F-4D97-AF65-F5344CB8AC3E}">
        <p14:creationId xmlns:p14="http://schemas.microsoft.com/office/powerpoint/2010/main" val="162549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49571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7</a:t>
            </a:fld>
            <a:endParaRPr lang="zh-CN" altLang="en-US"/>
          </a:p>
        </p:txBody>
      </p:sp>
    </p:spTree>
    <p:extLst>
      <p:ext uri="{BB962C8B-B14F-4D97-AF65-F5344CB8AC3E}">
        <p14:creationId xmlns:p14="http://schemas.microsoft.com/office/powerpoint/2010/main" val="111544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4103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80380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文本占位符 4"/>
          <p:cNvSpPr>
            <a:spLocks noGrp="1"/>
          </p:cNvSpPr>
          <p:nvPr>
            <p:ph type="body" sz="quarter" idx="11" hasCustomPrompt="1"/>
          </p:nvPr>
        </p:nvSpPr>
        <p:spPr>
          <a:xfrm>
            <a:off x="482600" y="269866"/>
            <a:ext cx="437118" cy="457210"/>
          </a:xfrm>
          <a:prstGeom prst="rect">
            <a:avLst/>
          </a:prstGeom>
          <a:solidFill>
            <a:srgbClr val="265EA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lvl1pPr marL="0" indent="0" algn="ctr">
              <a:buNone/>
              <a:defRPr lang="zh-CN" altLang="en-US" sz="1800" b="0" dirty="0" smtClean="0">
                <a:solidFill>
                  <a:schemeClr val="lt1"/>
                </a:solidFill>
                <a:latin typeface="Impact" panose="020B0806030902050204" pitchFamily="34" charset="0"/>
              </a:defRPr>
            </a:lvl1pPr>
          </a:lstStyle>
          <a:p>
            <a:pPr marL="0" lvl="0" algn="ctr"/>
            <a:r>
              <a:rPr lang="en-US" altLang="zh-CN" dirty="0"/>
              <a:t>1</a:t>
            </a:r>
            <a:endParaRPr lang="zh-CN" altLang="en-US" dirty="0"/>
          </a:p>
        </p:txBody>
      </p:sp>
      <p:sp>
        <p:nvSpPr>
          <p:cNvPr id="5" name="文本占位符 4"/>
          <p:cNvSpPr>
            <a:spLocks noGrp="1"/>
          </p:cNvSpPr>
          <p:nvPr>
            <p:ph type="body" sz="quarter" idx="10" hasCustomPrompt="1"/>
          </p:nvPr>
        </p:nvSpPr>
        <p:spPr>
          <a:xfrm>
            <a:off x="920353" y="267639"/>
            <a:ext cx="2753025" cy="461665"/>
          </a:xfrm>
          <a:prstGeom prst="rect">
            <a:avLst/>
          </a:prstGeom>
          <a:solidFill>
            <a:schemeClr val="bg1">
              <a:lumMod val="95000"/>
            </a:schemeClr>
          </a:solidFill>
        </p:spPr>
        <p:txBody>
          <a:bodyPr wrap="none" lIns="144000" tIns="45720" rIns="144000" bIns="45720" anchor="ctr" anchorCtr="0">
            <a:spAutoFit/>
          </a:bodyPr>
          <a:lstStyle>
            <a:lvl1pPr marL="0" indent="0">
              <a:lnSpc>
                <a:spcPct val="100000"/>
              </a:lnSpc>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buNone/>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a:r>
              <a:rPr lang="zh-CN" altLang="en-US" dirty="0"/>
              <a:t>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94"/>
            <a:ext cx="9144000" cy="2387666"/>
          </a:xfrm>
        </p:spPr>
        <p:txBody>
          <a:bodyPr anchor="b"/>
          <a:lstStyle>
            <a:lvl1pPr algn="ctr">
              <a:defRPr sz="4215"/>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138"/>
            <a:ext cx="9144000" cy="1655808"/>
          </a:xfrm>
        </p:spPr>
        <p:txBody>
          <a:bodyPr/>
          <a:lstStyle>
            <a:lvl1pPr marL="0" indent="0" algn="ctr">
              <a:buNone/>
              <a:defRPr sz="1685"/>
            </a:lvl1pPr>
            <a:lvl2pPr marL="321310" indent="0" algn="ctr">
              <a:buNone/>
              <a:defRPr sz="1405"/>
            </a:lvl2pPr>
            <a:lvl3pPr marL="641985" indent="0" algn="ctr">
              <a:buNone/>
              <a:defRPr sz="1265"/>
            </a:lvl3pPr>
            <a:lvl4pPr marL="963295" indent="0" algn="ctr">
              <a:buNone/>
              <a:defRPr sz="1125"/>
            </a:lvl4pPr>
            <a:lvl5pPr marL="1284605" indent="0" algn="ctr">
              <a:buNone/>
              <a:defRPr sz="1125"/>
            </a:lvl5pPr>
            <a:lvl6pPr marL="1605915" indent="0" algn="ctr">
              <a:buNone/>
              <a:defRPr sz="1125"/>
            </a:lvl6pPr>
            <a:lvl7pPr marL="1926590" indent="0" algn="ctr">
              <a:buNone/>
              <a:defRPr sz="1125"/>
            </a:lvl7pPr>
            <a:lvl8pPr marL="2247900" indent="0" algn="ctr">
              <a:buNone/>
              <a:defRPr sz="1125"/>
            </a:lvl8pPr>
            <a:lvl9pPr marL="2569210" indent="0" algn="ctr">
              <a:buNone/>
              <a:defRPr sz="1125"/>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38200" y="6356526"/>
            <a:ext cx="2743200" cy="365135"/>
          </a:xfrm>
        </p:spPr>
        <p:txBody>
          <a:bodyPr/>
          <a:lstStyle/>
          <a:p>
            <a:endParaRPr lang="zh-CN" altLang="en-US"/>
          </a:p>
        </p:txBody>
      </p:sp>
      <p:sp>
        <p:nvSpPr>
          <p:cNvPr id="5" name="Footer Placeholder 4"/>
          <p:cNvSpPr>
            <a:spLocks noGrp="1"/>
          </p:cNvSpPr>
          <p:nvPr>
            <p:ph type="ftr" sz="quarter" idx="11"/>
          </p:nvPr>
        </p:nvSpPr>
        <p:spPr>
          <a:xfrm>
            <a:off x="4038600" y="6356526"/>
            <a:ext cx="4114800" cy="365135"/>
          </a:xfrm>
        </p:spPr>
        <p:txBody>
          <a:bodyPr/>
          <a:lstStyle/>
          <a:p>
            <a:endParaRPr lang="zh-CN" altLang="en-US"/>
          </a:p>
        </p:txBody>
      </p:sp>
      <p:sp>
        <p:nvSpPr>
          <p:cNvPr id="6" name="Slide Number Placeholder 5"/>
          <p:cNvSpPr>
            <a:spLocks noGrp="1"/>
          </p:cNvSpPr>
          <p:nvPr>
            <p:ph type="sldNum" sz="quarter" idx="12"/>
          </p:nvPr>
        </p:nvSpPr>
        <p:spPr>
          <a:xfrm>
            <a:off x="8610600" y="6356526"/>
            <a:ext cx="2743200" cy="365135"/>
          </a:xfrm>
        </p:spPr>
        <p:txBody>
          <a:bodyPr/>
          <a:lstStyle/>
          <a:p>
            <a:fld id="{8BA4B958-F333-48B6-A21C-C130A75BB70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9153"/>
            <a:ext cx="10058400" cy="1018847"/>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633491" cy="73077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defTabSz="685800">
              <a:defRPr/>
            </a:pPr>
            <a:endParaRPr lang="en-US" altLang="zh-CN">
              <a:solidFill>
                <a:prstClr val="black"/>
              </a:solidFill>
            </a:endParaRPr>
          </a:p>
        </p:txBody>
      </p:sp>
      <p:sp>
        <p:nvSpPr>
          <p:cNvPr id="3" name="Rectangle 5"/>
          <p:cNvSpPr>
            <a:spLocks noGrp="1" noChangeArrowheads="1"/>
          </p:cNvSpPr>
          <p:nvPr>
            <p:ph type="ftr" sz="quarter" idx="11"/>
          </p:nvPr>
        </p:nvSpPr>
        <p:spPr/>
        <p:txBody>
          <a:bodyPr/>
          <a:lstStyle>
            <a:lvl1pPr>
              <a:defRPr/>
            </a:lvl1pPr>
          </a:lstStyle>
          <a:p>
            <a:pPr defTabSz="685800">
              <a:defRPr/>
            </a:pPr>
            <a:endParaRPr lang="en-US" altLang="zh-CN">
              <a:solidFill>
                <a:prstClr val="black"/>
              </a:solidFill>
              <a:latin typeface="Arial" panose="020B0604020202020204" pitchFamily="34" charset="0"/>
            </a:endParaRPr>
          </a:p>
        </p:txBody>
      </p:sp>
      <p:sp>
        <p:nvSpPr>
          <p:cNvPr id="4" name="Rectangle 6"/>
          <p:cNvSpPr>
            <a:spLocks noGrp="1" noChangeArrowheads="1"/>
          </p:cNvSpPr>
          <p:nvPr>
            <p:ph type="sldNum" sz="quarter" idx="12"/>
          </p:nvPr>
        </p:nvSpPr>
        <p:spPr/>
        <p:txBody>
          <a:bodyPr/>
          <a:lstStyle>
            <a:lvl1pPr>
              <a:defRPr/>
            </a:lvl1pPr>
          </a:lstStyle>
          <a:p>
            <a:pPr defTabSz="685800">
              <a:defRPr/>
            </a:pPr>
            <a:fld id="{2E4BE919-C956-4AF0-B1AC-428340555E1A}" type="slidenum">
              <a:rPr lang="zh-CN" altLang="en-US" smtClean="0">
                <a:solidFill>
                  <a:prstClr val="black"/>
                </a:solidFill>
              </a:rPr>
              <a:t>‹#›</a:t>
            </a:fld>
            <a:endParaRPr lang="en-US" altLang="zh-CN">
              <a:solidFill>
                <a:prstClr val="black"/>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节标题">
    <p:bg>
      <p:bgPr>
        <a:blipFill dpi="0" rotWithShape="1">
          <a:blip r:embed="rId2" cstate="print">
            <a:lum/>
          </a:blip>
          <a:srcRect/>
          <a:stretch>
            <a:fillRect t="-4000" b="-4000"/>
          </a:stretch>
        </a:blipFill>
        <a:effectLst/>
      </p:bgPr>
    </p:bg>
    <p:spTree>
      <p:nvGrpSpPr>
        <p:cNvPr id="1" name=""/>
        <p:cNvGrpSpPr/>
        <p:nvPr/>
      </p:nvGrpSpPr>
      <p:grpSpPr>
        <a:xfrm>
          <a:off x="0" y="0"/>
          <a:ext cx="0" cy="0"/>
          <a:chOff x="0" y="0"/>
          <a:chExt cx="0" cy="0"/>
        </a:xfrm>
      </p:grpSpPr>
      <p:sp>
        <p:nvSpPr>
          <p:cNvPr id="13" name="Rectangle 8"/>
          <p:cNvSpPr>
            <a:spLocks noChangeArrowheads="1"/>
          </p:cNvSpPr>
          <p:nvPr userDrawn="1"/>
        </p:nvSpPr>
        <p:spPr bwMode="auto">
          <a:xfrm>
            <a:off x="-1181" y="6645603"/>
            <a:ext cx="12194363" cy="212399"/>
          </a:xfrm>
          <a:prstGeom prst="rect">
            <a:avLst/>
          </a:prstGeom>
          <a:solidFill>
            <a:srgbClr val="C7000B"/>
          </a:solidFill>
          <a:ln>
            <a:noFill/>
          </a:ln>
        </p:spPr>
        <p:txBody>
          <a:bodyPr vert="horz" wrap="square" lIns="91440" tIns="45720" rIns="91440" bIns="45720" numCol="1" anchor="t" anchorCtr="0" compatLnSpc="1"/>
          <a:lstStyle/>
          <a:p>
            <a:endParaRPr lang="zh-CN" altLang="en-US" sz="1400"/>
          </a:p>
        </p:txBody>
      </p:sp>
      <p:pic>
        <p:nvPicPr>
          <p:cNvPr id="3" name="图片 2"/>
          <p:cNvPicPr>
            <a:picLocks noChangeAspect="1"/>
          </p:cNvPicPr>
          <p:nvPr userDrawn="1"/>
        </p:nvPicPr>
        <p:blipFill rotWithShape="1">
          <a:blip r:embed="rId3" cstate="print">
            <a:extLst>
              <a:ext uri="{28A0092B-C50C-407E-A947-70E740481C1C}">
                <a14:useLocalDpi xmlns:a14="http://schemas.microsoft.com/office/drawing/2010/main" val="0"/>
              </a:ext>
            </a:extLst>
          </a:blip>
          <a:srcRect l="24368" t="15413" r="28513" b="23469"/>
          <a:stretch>
            <a:fillRect/>
          </a:stretch>
        </p:blipFill>
        <p:spPr>
          <a:xfrm>
            <a:off x="157911" y="164335"/>
            <a:ext cx="934536" cy="76721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1_自定义版式">
    <p:spTree>
      <p:nvGrpSpPr>
        <p:cNvPr id="1" name=""/>
        <p:cNvGrpSpPr/>
        <p:nvPr/>
      </p:nvGrpSpPr>
      <p:grpSpPr>
        <a:xfrm>
          <a:off x="0" y="0"/>
          <a:ext cx="0" cy="0"/>
          <a:chOff x="0" y="0"/>
          <a:chExt cx="0" cy="0"/>
        </a:xfrm>
      </p:grpSpPr>
      <p:grpSp>
        <p:nvGrpSpPr>
          <p:cNvPr id="2" name="组合 1"/>
          <p:cNvGrpSpPr/>
          <p:nvPr userDrawn="1"/>
        </p:nvGrpSpPr>
        <p:grpSpPr>
          <a:xfrm>
            <a:off x="-6394" y="5930900"/>
            <a:ext cx="12198394" cy="927101"/>
            <a:chOff x="-6394" y="2310070"/>
            <a:chExt cx="12198394" cy="4547931"/>
          </a:xfrm>
        </p:grpSpPr>
        <p:sp>
          <p:nvSpPr>
            <p:cNvPr id="3" name="任意多边形: 形状 62"/>
            <p:cNvSpPr/>
            <p:nvPr/>
          </p:nvSpPr>
          <p:spPr>
            <a:xfrm>
              <a:off x="-6394" y="2310070"/>
              <a:ext cx="12198394" cy="4547931"/>
            </a:xfrm>
            <a:custGeom>
              <a:avLst/>
              <a:gdLst>
                <a:gd name="connsiteX0" fmla="*/ 12192000 w 12192000"/>
                <a:gd name="connsiteY0" fmla="*/ 0 h 4547931"/>
                <a:gd name="connsiteX1" fmla="*/ 12192000 w 12192000"/>
                <a:gd name="connsiteY1" fmla="*/ 4547931 h 4547931"/>
                <a:gd name="connsiteX2" fmla="*/ 0 w 12192000"/>
                <a:gd name="connsiteY2" fmla="*/ 4547931 h 4547931"/>
                <a:gd name="connsiteX3" fmla="*/ 0 w 12192000"/>
                <a:gd name="connsiteY3" fmla="*/ 3028955 h 4547931"/>
                <a:gd name="connsiteX4" fmla="*/ 29380 w 12192000"/>
                <a:gd name="connsiteY4" fmla="*/ 3050887 h 4547931"/>
                <a:gd name="connsiteX5" fmla="*/ 4784560 w 12192000"/>
                <a:gd name="connsiteY5" fmla="*/ 4538569 h 4547931"/>
                <a:gd name="connsiteX6" fmla="*/ 12069288 w 12192000"/>
                <a:gd name="connsiteY6" fmla="*/ 237671 h 4547931"/>
                <a:gd name="connsiteX0-1" fmla="*/ 12192000 w 12192000"/>
                <a:gd name="connsiteY0-2" fmla="*/ 0 h 4547931"/>
                <a:gd name="connsiteX1-3" fmla="*/ 12192000 w 12192000"/>
                <a:gd name="connsiteY1-4" fmla="*/ 4547931 h 4547931"/>
                <a:gd name="connsiteX2-5" fmla="*/ 0 w 12192000"/>
                <a:gd name="connsiteY2-6" fmla="*/ 4547931 h 4547931"/>
                <a:gd name="connsiteX3-7" fmla="*/ 0 w 12192000"/>
                <a:gd name="connsiteY3-8" fmla="*/ 3542933 h 4547931"/>
                <a:gd name="connsiteX4-9" fmla="*/ 29380 w 12192000"/>
                <a:gd name="connsiteY4-10" fmla="*/ 3050887 h 4547931"/>
                <a:gd name="connsiteX5-11" fmla="*/ 4784560 w 12192000"/>
                <a:gd name="connsiteY5-12" fmla="*/ 4538569 h 4547931"/>
                <a:gd name="connsiteX6-13" fmla="*/ 12069288 w 12192000"/>
                <a:gd name="connsiteY6-14" fmla="*/ 237671 h 4547931"/>
                <a:gd name="connsiteX7" fmla="*/ 12192000 w 12192000"/>
                <a:gd name="connsiteY7" fmla="*/ 0 h 4547931"/>
                <a:gd name="connsiteX0-15" fmla="*/ 12198394 w 12198394"/>
                <a:gd name="connsiteY0-16" fmla="*/ 0 h 4547931"/>
                <a:gd name="connsiteX1-17" fmla="*/ 12198394 w 12198394"/>
                <a:gd name="connsiteY1-18" fmla="*/ 4547931 h 4547931"/>
                <a:gd name="connsiteX2-19" fmla="*/ 6394 w 12198394"/>
                <a:gd name="connsiteY2-20" fmla="*/ 4547931 h 4547931"/>
                <a:gd name="connsiteX3-21" fmla="*/ 6394 w 12198394"/>
                <a:gd name="connsiteY3-22" fmla="*/ 3542933 h 4547931"/>
                <a:gd name="connsiteX4-23" fmla="*/ 2436 w 12198394"/>
                <a:gd name="connsiteY4-24" fmla="*/ 3518140 h 4547931"/>
                <a:gd name="connsiteX5-25" fmla="*/ 4790954 w 12198394"/>
                <a:gd name="connsiteY5-26" fmla="*/ 4538569 h 4547931"/>
                <a:gd name="connsiteX6-27" fmla="*/ 12075682 w 12198394"/>
                <a:gd name="connsiteY6-28" fmla="*/ 237671 h 4547931"/>
                <a:gd name="connsiteX7-29" fmla="*/ 12198394 w 12198394"/>
                <a:gd name="connsiteY7-30" fmla="*/ 0 h 45479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2198394" h="4547931">
                  <a:moveTo>
                    <a:pt x="12198394" y="0"/>
                  </a:moveTo>
                  <a:lnTo>
                    <a:pt x="12198394" y="4547931"/>
                  </a:lnTo>
                  <a:lnTo>
                    <a:pt x="6394" y="4547931"/>
                  </a:lnTo>
                  <a:lnTo>
                    <a:pt x="6394" y="3542933"/>
                  </a:lnTo>
                  <a:cubicBezTo>
                    <a:pt x="16187" y="3550244"/>
                    <a:pt x="-7357" y="3510829"/>
                    <a:pt x="2436" y="3518140"/>
                  </a:cubicBezTo>
                  <a:cubicBezTo>
                    <a:pt x="1348328" y="4455563"/>
                    <a:pt x="3021530" y="4538569"/>
                    <a:pt x="4790954" y="4538569"/>
                  </a:cubicBezTo>
                  <a:cubicBezTo>
                    <a:pt x="7936596" y="4538569"/>
                    <a:pt x="10672766" y="2799479"/>
                    <a:pt x="12075682" y="237671"/>
                  </a:cubicBezTo>
                  <a:lnTo>
                    <a:pt x="1219839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pitchFamily="34" charset="-122"/>
                <a:cs typeface="+mn-ea"/>
                <a:sym typeface="+mn-lt"/>
              </a:endParaRPr>
            </a:p>
          </p:txBody>
        </p:sp>
        <p:sp>
          <p:nvSpPr>
            <p:cNvPr id="4" name="任意多边形: 形状 60"/>
            <p:cNvSpPr/>
            <p:nvPr/>
          </p:nvSpPr>
          <p:spPr>
            <a:xfrm>
              <a:off x="-2382" y="4402347"/>
              <a:ext cx="12194381" cy="2455650"/>
            </a:xfrm>
            <a:custGeom>
              <a:avLst/>
              <a:gdLst>
                <a:gd name="connsiteX0" fmla="*/ 0 w 12192000"/>
                <a:gd name="connsiteY0" fmla="*/ 1359420 h 2896613"/>
                <a:gd name="connsiteX1" fmla="*/ 214341 w 12192000"/>
                <a:gd name="connsiteY1" fmla="*/ 1502829 h 2896613"/>
                <a:gd name="connsiteX2" fmla="*/ 4252199 w 12192000"/>
                <a:gd name="connsiteY2" fmla="*/ 2874639 h 2896613"/>
                <a:gd name="connsiteX3" fmla="*/ 4504031 w 12192000"/>
                <a:gd name="connsiteY3" fmla="*/ 2896613 h 2896613"/>
                <a:gd name="connsiteX4" fmla="*/ 0 w 12192000"/>
                <a:gd name="connsiteY4" fmla="*/ 2896613 h 2896613"/>
                <a:gd name="connsiteX5" fmla="*/ 12192000 w 12192000"/>
                <a:gd name="connsiteY5" fmla="*/ 0 h 2896613"/>
                <a:gd name="connsiteX6" fmla="*/ 12192000 w 12192000"/>
                <a:gd name="connsiteY6" fmla="*/ 2896613 h 2896613"/>
                <a:gd name="connsiteX7" fmla="*/ 6073051 w 12192000"/>
                <a:gd name="connsiteY7" fmla="*/ 2896613 h 2896613"/>
                <a:gd name="connsiteX8" fmla="*/ 6311818 w 12192000"/>
                <a:gd name="connsiteY8" fmla="*/ 2878574 h 2896613"/>
                <a:gd name="connsiteX9" fmla="*/ 12105792 w 12192000"/>
                <a:gd name="connsiteY9" fmla="*/ 98142 h 2896613"/>
                <a:gd name="connsiteX0-1" fmla="*/ 4763 w 12192000"/>
                <a:gd name="connsiteY0-2" fmla="*/ 1552321 h 2896613"/>
                <a:gd name="connsiteX1-3" fmla="*/ 214341 w 12192000"/>
                <a:gd name="connsiteY1-4" fmla="*/ 1502829 h 2896613"/>
                <a:gd name="connsiteX2-5" fmla="*/ 4252199 w 12192000"/>
                <a:gd name="connsiteY2-6" fmla="*/ 2874639 h 2896613"/>
                <a:gd name="connsiteX3-7" fmla="*/ 4504031 w 12192000"/>
                <a:gd name="connsiteY3-8" fmla="*/ 2896613 h 2896613"/>
                <a:gd name="connsiteX4-9" fmla="*/ 0 w 12192000"/>
                <a:gd name="connsiteY4-10" fmla="*/ 2896613 h 2896613"/>
                <a:gd name="connsiteX5-11" fmla="*/ 4763 w 12192000"/>
                <a:gd name="connsiteY5-12" fmla="*/ 1552321 h 2896613"/>
                <a:gd name="connsiteX6-13" fmla="*/ 12192000 w 12192000"/>
                <a:gd name="connsiteY6-14" fmla="*/ 0 h 2896613"/>
                <a:gd name="connsiteX7-15" fmla="*/ 12192000 w 12192000"/>
                <a:gd name="connsiteY7-16" fmla="*/ 2896613 h 2896613"/>
                <a:gd name="connsiteX8-17" fmla="*/ 6073051 w 12192000"/>
                <a:gd name="connsiteY8-18" fmla="*/ 2896613 h 2896613"/>
                <a:gd name="connsiteX9-19" fmla="*/ 6311818 w 12192000"/>
                <a:gd name="connsiteY9-20" fmla="*/ 2878574 h 2896613"/>
                <a:gd name="connsiteX10" fmla="*/ 12105792 w 12192000"/>
                <a:gd name="connsiteY10" fmla="*/ 98142 h 2896613"/>
                <a:gd name="connsiteX11" fmla="*/ 12192000 w 12192000"/>
                <a:gd name="connsiteY11" fmla="*/ 0 h 2896613"/>
                <a:gd name="connsiteX0-21" fmla="*/ 4763 w 12192000"/>
                <a:gd name="connsiteY0-22" fmla="*/ 1552321 h 2896613"/>
                <a:gd name="connsiteX1-23" fmla="*/ 204816 w 12192000"/>
                <a:gd name="connsiteY1-24" fmla="*/ 1778408 h 2896613"/>
                <a:gd name="connsiteX2-25" fmla="*/ 4252199 w 12192000"/>
                <a:gd name="connsiteY2-26" fmla="*/ 2874639 h 2896613"/>
                <a:gd name="connsiteX3-27" fmla="*/ 4504031 w 12192000"/>
                <a:gd name="connsiteY3-28" fmla="*/ 2896613 h 2896613"/>
                <a:gd name="connsiteX4-29" fmla="*/ 0 w 12192000"/>
                <a:gd name="connsiteY4-30" fmla="*/ 2896613 h 2896613"/>
                <a:gd name="connsiteX5-31" fmla="*/ 4763 w 12192000"/>
                <a:gd name="connsiteY5-32" fmla="*/ 1552321 h 2896613"/>
                <a:gd name="connsiteX6-33" fmla="*/ 12192000 w 12192000"/>
                <a:gd name="connsiteY6-34" fmla="*/ 0 h 2896613"/>
                <a:gd name="connsiteX7-35" fmla="*/ 12192000 w 12192000"/>
                <a:gd name="connsiteY7-36" fmla="*/ 2896613 h 2896613"/>
                <a:gd name="connsiteX8-37" fmla="*/ 6073051 w 12192000"/>
                <a:gd name="connsiteY8-38" fmla="*/ 2896613 h 2896613"/>
                <a:gd name="connsiteX9-39" fmla="*/ 6311818 w 12192000"/>
                <a:gd name="connsiteY9-40" fmla="*/ 2878574 h 2896613"/>
                <a:gd name="connsiteX10-41" fmla="*/ 12105792 w 12192000"/>
                <a:gd name="connsiteY10-42" fmla="*/ 98142 h 2896613"/>
                <a:gd name="connsiteX11-43" fmla="*/ 12192000 w 12192000"/>
                <a:gd name="connsiteY11-44" fmla="*/ 0 h 2896613"/>
                <a:gd name="connsiteX0-45" fmla="*/ 2382 w 12192000"/>
                <a:gd name="connsiteY0-46" fmla="*/ 1648775 h 2896613"/>
                <a:gd name="connsiteX1-47" fmla="*/ 204816 w 12192000"/>
                <a:gd name="connsiteY1-48" fmla="*/ 1778408 h 2896613"/>
                <a:gd name="connsiteX2-49" fmla="*/ 4252199 w 12192000"/>
                <a:gd name="connsiteY2-50" fmla="*/ 2874639 h 2896613"/>
                <a:gd name="connsiteX3-51" fmla="*/ 4504031 w 12192000"/>
                <a:gd name="connsiteY3-52" fmla="*/ 2896613 h 2896613"/>
                <a:gd name="connsiteX4-53" fmla="*/ 0 w 12192000"/>
                <a:gd name="connsiteY4-54" fmla="*/ 2896613 h 2896613"/>
                <a:gd name="connsiteX5-55" fmla="*/ 2382 w 12192000"/>
                <a:gd name="connsiteY5-56" fmla="*/ 1648775 h 2896613"/>
                <a:gd name="connsiteX6-57" fmla="*/ 12192000 w 12192000"/>
                <a:gd name="connsiteY6-58" fmla="*/ 0 h 2896613"/>
                <a:gd name="connsiteX7-59" fmla="*/ 12192000 w 12192000"/>
                <a:gd name="connsiteY7-60" fmla="*/ 2896613 h 2896613"/>
                <a:gd name="connsiteX8-61" fmla="*/ 6073051 w 12192000"/>
                <a:gd name="connsiteY8-62" fmla="*/ 2896613 h 2896613"/>
                <a:gd name="connsiteX9-63" fmla="*/ 6311818 w 12192000"/>
                <a:gd name="connsiteY9-64" fmla="*/ 2878574 h 2896613"/>
                <a:gd name="connsiteX10-65" fmla="*/ 12105792 w 12192000"/>
                <a:gd name="connsiteY10-66" fmla="*/ 98142 h 2896613"/>
                <a:gd name="connsiteX11-67" fmla="*/ 12192000 w 12192000"/>
                <a:gd name="connsiteY11-68" fmla="*/ 0 h 2896613"/>
                <a:gd name="connsiteX0-69" fmla="*/ 0 w 12194381"/>
                <a:gd name="connsiteY0-70" fmla="*/ 1648775 h 2896613"/>
                <a:gd name="connsiteX1-71" fmla="*/ 207197 w 12194381"/>
                <a:gd name="connsiteY1-72" fmla="*/ 1778408 h 2896613"/>
                <a:gd name="connsiteX2-73" fmla="*/ 4254580 w 12194381"/>
                <a:gd name="connsiteY2-74" fmla="*/ 2874639 h 2896613"/>
                <a:gd name="connsiteX3-75" fmla="*/ 4506412 w 12194381"/>
                <a:gd name="connsiteY3-76" fmla="*/ 2896613 h 2896613"/>
                <a:gd name="connsiteX4-77" fmla="*/ 2381 w 12194381"/>
                <a:gd name="connsiteY4-78" fmla="*/ 2896613 h 2896613"/>
                <a:gd name="connsiteX5-79" fmla="*/ 0 w 12194381"/>
                <a:gd name="connsiteY5-80" fmla="*/ 1648775 h 2896613"/>
                <a:gd name="connsiteX6-81" fmla="*/ 12194381 w 12194381"/>
                <a:gd name="connsiteY6-82" fmla="*/ 0 h 2896613"/>
                <a:gd name="connsiteX7-83" fmla="*/ 12194381 w 12194381"/>
                <a:gd name="connsiteY7-84" fmla="*/ 2896613 h 2896613"/>
                <a:gd name="connsiteX8-85" fmla="*/ 6075432 w 12194381"/>
                <a:gd name="connsiteY8-86" fmla="*/ 2896613 h 2896613"/>
                <a:gd name="connsiteX9-87" fmla="*/ 6314199 w 12194381"/>
                <a:gd name="connsiteY9-88" fmla="*/ 2878574 h 2896613"/>
                <a:gd name="connsiteX10-89" fmla="*/ 12108173 w 12194381"/>
                <a:gd name="connsiteY10-90" fmla="*/ 98142 h 2896613"/>
                <a:gd name="connsiteX11-91" fmla="*/ 12194381 w 12194381"/>
                <a:gd name="connsiteY11-92" fmla="*/ 0 h 2896613"/>
                <a:gd name="connsiteX0-93" fmla="*/ 0 w 12194381"/>
                <a:gd name="connsiteY0-94" fmla="*/ 1648775 h 2896613"/>
                <a:gd name="connsiteX1-95" fmla="*/ 207197 w 12194381"/>
                <a:gd name="connsiteY1-96" fmla="*/ 1778408 h 2896613"/>
                <a:gd name="connsiteX2-97" fmla="*/ 4254580 w 12194381"/>
                <a:gd name="connsiteY2-98" fmla="*/ 2874639 h 2896613"/>
                <a:gd name="connsiteX3-99" fmla="*/ 4506412 w 12194381"/>
                <a:gd name="connsiteY3-100" fmla="*/ 2896613 h 2896613"/>
                <a:gd name="connsiteX4-101" fmla="*/ 2381 w 12194381"/>
                <a:gd name="connsiteY4-102" fmla="*/ 2896613 h 2896613"/>
                <a:gd name="connsiteX5-103" fmla="*/ 0 w 12194381"/>
                <a:gd name="connsiteY5-104" fmla="*/ 1648775 h 2896613"/>
                <a:gd name="connsiteX6-105" fmla="*/ 12194381 w 12194381"/>
                <a:gd name="connsiteY6-106" fmla="*/ 0 h 2896613"/>
                <a:gd name="connsiteX7-107" fmla="*/ 12194381 w 12194381"/>
                <a:gd name="connsiteY7-108" fmla="*/ 2896613 h 2896613"/>
                <a:gd name="connsiteX8-109" fmla="*/ 6075432 w 12194381"/>
                <a:gd name="connsiteY8-110" fmla="*/ 2896613 h 2896613"/>
                <a:gd name="connsiteX9-111" fmla="*/ 6314199 w 12194381"/>
                <a:gd name="connsiteY9-112" fmla="*/ 2878574 h 2896613"/>
                <a:gd name="connsiteX10-113" fmla="*/ 12108173 w 12194381"/>
                <a:gd name="connsiteY10-114" fmla="*/ 98142 h 2896613"/>
                <a:gd name="connsiteX11-115" fmla="*/ 12194381 w 12194381"/>
                <a:gd name="connsiteY11-116" fmla="*/ 0 h 2896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 ang="0">
                  <a:pos x="connsiteX11-43" y="connsiteY11-44"/>
                </a:cxn>
              </a:cxnLst>
              <a:rect l="l" t="t" r="r" b="b"/>
              <a:pathLst>
                <a:path w="12194381" h="2896613">
                  <a:moveTo>
                    <a:pt x="0" y="1648775"/>
                  </a:moveTo>
                  <a:lnTo>
                    <a:pt x="207197" y="1778408"/>
                  </a:lnTo>
                  <a:cubicBezTo>
                    <a:pt x="1376994" y="2508702"/>
                    <a:pt x="2763917" y="2718352"/>
                    <a:pt x="4254580" y="2874639"/>
                  </a:cubicBezTo>
                  <a:lnTo>
                    <a:pt x="4506412" y="2896613"/>
                  </a:lnTo>
                  <a:lnTo>
                    <a:pt x="2381" y="2896613"/>
                  </a:lnTo>
                  <a:cubicBezTo>
                    <a:pt x="2381" y="2384215"/>
                    <a:pt x="0" y="2161173"/>
                    <a:pt x="0" y="1648775"/>
                  </a:cubicBezTo>
                  <a:close/>
                  <a:moveTo>
                    <a:pt x="12194381" y="0"/>
                  </a:moveTo>
                  <a:lnTo>
                    <a:pt x="12194381" y="2896613"/>
                  </a:lnTo>
                  <a:lnTo>
                    <a:pt x="6075432" y="2896613"/>
                  </a:lnTo>
                  <a:lnTo>
                    <a:pt x="6314199" y="2878574"/>
                  </a:lnTo>
                  <a:cubicBezTo>
                    <a:pt x="8636009" y="2644218"/>
                    <a:pt x="10685698" y="1612166"/>
                    <a:pt x="12108173" y="98142"/>
                  </a:cubicBezTo>
                  <a:lnTo>
                    <a:pt x="12194381" y="0"/>
                  </a:lnTo>
                  <a:close/>
                </a:path>
              </a:pathLst>
            </a:custGeom>
            <a:solidFill>
              <a:srgbClr val="163E8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pitchFamily="34" charset="-122"/>
                <a:cs typeface="+mn-ea"/>
                <a:sym typeface="+mn-lt"/>
              </a:endParaRPr>
            </a:p>
          </p:txBody>
        </p:sp>
      </p:grpSp>
      <p:cxnSp>
        <p:nvCxnSpPr>
          <p:cNvPr id="15" name="直接连接符 14"/>
          <p:cNvCxnSpPr/>
          <p:nvPr userDrawn="1"/>
        </p:nvCxnSpPr>
        <p:spPr>
          <a:xfrm>
            <a:off x="522515" y="834571"/>
            <a:ext cx="111832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F68F6A-2A32-4172-83F7-10979161E040}"/>
              </a:ext>
            </a:extLst>
          </p:cNvPr>
          <p:cNvSpPr>
            <a:spLocks noGrp="1"/>
          </p:cNvSpPr>
          <p:nvPr>
            <p:ph type="sldNum" sz="quarter" idx="4"/>
          </p:nvPr>
        </p:nvSpPr>
        <p:spPr>
          <a:xfrm>
            <a:off x="9147495" y="633118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C6FFD-C667-46B4-B02E-878A36D45A6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18.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0.xml"/><Relationship Id="rId5" Type="http://schemas.openxmlformats.org/officeDocument/2006/relationships/slideLayout" Target="../slideLayouts/slideLayout8.xml"/><Relationship Id="rId4" Type="http://schemas.openxmlformats.org/officeDocument/2006/relationships/tags" Target="../tags/tag33.xml"/></Relationships>
</file>

<file path=ppt/slides/_rels/slide11.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19.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tags" Target="../tags/tag37.xml"/></Relationships>
</file>

<file path=ppt/slides/_rels/slide1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41.xml"/></Relationships>
</file>

<file path=ppt/slides/_rels/slide13.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2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4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notesSlide" Target="../notesSlides/notesSlide15.xml"/><Relationship Id="rId4"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5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5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3.xml"/><Relationship Id="rId5" Type="http://schemas.openxmlformats.org/officeDocument/2006/relationships/slideLayout" Target="../slideLayouts/slideLayout8.xml"/><Relationship Id="rId4" Type="http://schemas.openxmlformats.org/officeDocument/2006/relationships/tags" Target="../tags/tag6.xml"/></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notesSlide" Target="../notesSlides/notesSlide4.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8.xml"/><Relationship Id="rId5" Type="http://schemas.openxmlformats.org/officeDocument/2006/relationships/tags" Target="../tags/tag11.xml"/><Relationship Id="rId4" Type="http://schemas.openxmlformats.org/officeDocument/2006/relationships/tags" Target="../tags/tag10.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4.xml"/><Relationship Id="rId7" Type="http://schemas.openxmlformats.org/officeDocument/2006/relationships/notesSlide" Target="../notesSlides/notesSlide5.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8.xml"/><Relationship Id="rId5" Type="http://schemas.openxmlformats.org/officeDocument/2006/relationships/tags" Target="../tags/tag16.xml"/><Relationship Id="rId4" Type="http://schemas.openxmlformats.org/officeDocument/2006/relationships/tags" Target="../tags/tag15.xml"/></Relationships>
</file>

<file path=ppt/slides/_rels/slide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2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4.xml"/><Relationship Id="rId7" Type="http://schemas.openxmlformats.org/officeDocument/2006/relationships/image" Target="../media/image11.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8.xml"/><Relationship Id="rId11" Type="http://schemas.openxmlformats.org/officeDocument/2006/relationships/image" Target="../media/image15.png"/><Relationship Id="rId5" Type="http://schemas.openxmlformats.org/officeDocument/2006/relationships/slideLayout" Target="../slideLayouts/slideLayout8.xml"/><Relationship Id="rId10" Type="http://schemas.openxmlformats.org/officeDocument/2006/relationships/image" Target="../media/image14.png"/><Relationship Id="rId4" Type="http://schemas.openxmlformats.org/officeDocument/2006/relationships/tags" Target="../tags/tag25.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8.xml"/><Relationship Id="rId7" Type="http://schemas.openxmlformats.org/officeDocument/2006/relationships/image" Target="../media/image1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t="7493" r="21999" b="12861"/>
          <a:stretch>
            <a:fillRect/>
          </a:stretch>
        </p:blipFill>
        <p:spPr>
          <a:xfrm>
            <a:off x="3687957" y="1274828"/>
            <a:ext cx="8504043" cy="3941953"/>
          </a:xfrm>
          <a:prstGeom prst="rect">
            <a:avLst/>
          </a:prstGeom>
        </p:spPr>
      </p:pic>
      <p:sp>
        <p:nvSpPr>
          <p:cNvPr id="4" name="矩形 4"/>
          <p:cNvSpPr/>
          <p:nvPr/>
        </p:nvSpPr>
        <p:spPr>
          <a:xfrm>
            <a:off x="0" y="1233058"/>
            <a:ext cx="6672064" cy="4025492"/>
          </a:xfrm>
          <a:custGeom>
            <a:avLst/>
            <a:gdLst>
              <a:gd name="connsiteX0" fmla="*/ 0 w 4748212"/>
              <a:gd name="connsiteY0" fmla="*/ 0 h 2952328"/>
              <a:gd name="connsiteX1" fmla="*/ 4748212 w 4748212"/>
              <a:gd name="connsiteY1" fmla="*/ 0 h 2952328"/>
              <a:gd name="connsiteX2" fmla="*/ 4748212 w 4748212"/>
              <a:gd name="connsiteY2" fmla="*/ 2952328 h 2952328"/>
              <a:gd name="connsiteX3" fmla="*/ 0 w 4748212"/>
              <a:gd name="connsiteY3" fmla="*/ 2952328 h 2952328"/>
              <a:gd name="connsiteX4" fmla="*/ 0 w 4748212"/>
              <a:gd name="connsiteY4" fmla="*/ 0 h 2952328"/>
              <a:gd name="connsiteX0-1" fmla="*/ 0 w 4748212"/>
              <a:gd name="connsiteY0-2" fmla="*/ 0 h 2956465"/>
              <a:gd name="connsiteX1-3" fmla="*/ 4748212 w 4748212"/>
              <a:gd name="connsiteY1-4" fmla="*/ 0 h 2956465"/>
              <a:gd name="connsiteX2-5" fmla="*/ 4748212 w 4748212"/>
              <a:gd name="connsiteY2-6" fmla="*/ 2952328 h 2956465"/>
              <a:gd name="connsiteX3-7" fmla="*/ 3591499 w 4748212"/>
              <a:gd name="connsiteY3-8" fmla="*/ 2956465 h 2956465"/>
              <a:gd name="connsiteX4-9" fmla="*/ 0 w 4748212"/>
              <a:gd name="connsiteY4-10" fmla="*/ 2952328 h 2956465"/>
              <a:gd name="connsiteX5" fmla="*/ 0 w 4748212"/>
              <a:gd name="connsiteY5" fmla="*/ 0 h 2956465"/>
              <a:gd name="connsiteX0-11" fmla="*/ 0 w 4748212"/>
              <a:gd name="connsiteY0-12" fmla="*/ 0 h 2956465"/>
              <a:gd name="connsiteX1-13" fmla="*/ 4748212 w 4748212"/>
              <a:gd name="connsiteY1-14" fmla="*/ 0 h 2956465"/>
              <a:gd name="connsiteX2-15" fmla="*/ 3591499 w 4748212"/>
              <a:gd name="connsiteY2-16" fmla="*/ 2956465 h 2956465"/>
              <a:gd name="connsiteX3-17" fmla="*/ 0 w 4748212"/>
              <a:gd name="connsiteY3-18" fmla="*/ 2952328 h 2956465"/>
              <a:gd name="connsiteX4-19" fmla="*/ 0 w 4748212"/>
              <a:gd name="connsiteY4-20" fmla="*/ 0 h 29564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48212" h="2956465">
                <a:moveTo>
                  <a:pt x="0" y="0"/>
                </a:moveTo>
                <a:lnTo>
                  <a:pt x="4748212" y="0"/>
                </a:lnTo>
                <a:lnTo>
                  <a:pt x="3591499" y="2956465"/>
                </a:lnTo>
                <a:lnTo>
                  <a:pt x="0" y="2952328"/>
                </a:lnTo>
                <a:lnTo>
                  <a:pt x="0" y="0"/>
                </a:lnTo>
                <a:close/>
              </a:path>
            </a:pathLst>
          </a:custGeom>
          <a:solidFill>
            <a:srgbClr val="045CA4"/>
          </a:solidFill>
          <a:ln>
            <a:no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prstClr val="white"/>
              </a:solidFill>
              <a:latin typeface="方正黑体简体" panose="02010601030101010101" pitchFamily="2" charset="-122"/>
              <a:ea typeface="方正黑体简体" panose="02010601030101010101" pitchFamily="2" charset="-122"/>
              <a:cs typeface="+mn-ea"/>
              <a:sym typeface="+mn-lt"/>
            </a:endParaRPr>
          </a:p>
        </p:txBody>
      </p:sp>
      <p:grpSp>
        <p:nvGrpSpPr>
          <p:cNvPr id="2" name="组合 1"/>
          <p:cNvGrpSpPr/>
          <p:nvPr/>
        </p:nvGrpSpPr>
        <p:grpSpPr>
          <a:xfrm>
            <a:off x="282904" y="1654462"/>
            <a:ext cx="6340197" cy="1614255"/>
            <a:chOff x="160984" y="2157821"/>
            <a:chExt cx="6340197" cy="1614255"/>
          </a:xfrm>
        </p:grpSpPr>
        <p:sp>
          <p:nvSpPr>
            <p:cNvPr id="7" name="TextBox 9"/>
            <p:cNvSpPr txBox="1"/>
            <p:nvPr/>
          </p:nvSpPr>
          <p:spPr>
            <a:xfrm>
              <a:off x="482600" y="2157821"/>
              <a:ext cx="184731" cy="830997"/>
            </a:xfrm>
            <a:prstGeom prst="rect">
              <a:avLst/>
            </a:prstGeom>
            <a:noFill/>
          </p:spPr>
          <p:txBody>
            <a:bodyPr wrap="none" rtlCol="0">
              <a:spAutoFit/>
            </a:bodyPr>
            <a:lstStyle/>
            <a:p>
              <a:pPr defTabSz="1219200"/>
              <a:endParaRPr lang="zh-CN" altLang="en-US" sz="4800" b="1"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8" name="TextBox 10"/>
            <p:cNvSpPr txBox="1"/>
            <p:nvPr/>
          </p:nvSpPr>
          <p:spPr>
            <a:xfrm>
              <a:off x="160984" y="2202416"/>
              <a:ext cx="6340197" cy="1569660"/>
            </a:xfrm>
            <a:prstGeom prst="rect">
              <a:avLst/>
            </a:prstGeom>
            <a:noFill/>
          </p:spPr>
          <p:txBody>
            <a:bodyPr wrap="none" rtlCol="0">
              <a:spAutoFit/>
            </a:bodyPr>
            <a:lstStyle/>
            <a:p>
              <a:pPr defTabSz="1219200"/>
              <a:r>
                <a:rPr lang="zh-CN" altLang="en-US" sz="4800" b="1" dirty="0">
                  <a:solidFill>
                    <a:prstClr val="white"/>
                  </a:solidFill>
                  <a:latin typeface="微软雅黑" panose="020B0503020204020204" pitchFamily="34" charset="-122"/>
                  <a:ea typeface="微软雅黑" panose="020B0503020204020204" pitchFamily="34" charset="-122"/>
                  <a:cs typeface="+mn-ea"/>
                  <a:sym typeface="+mn-lt"/>
                </a:rPr>
                <a:t>基于元学习的海底声学</a:t>
              </a:r>
              <a:endParaRPr lang="en-US" altLang="zh-CN" sz="4800" b="1" dirty="0">
                <a:solidFill>
                  <a:prstClr val="white"/>
                </a:solidFill>
                <a:latin typeface="微软雅黑" panose="020B0503020204020204" pitchFamily="34" charset="-122"/>
                <a:ea typeface="微软雅黑" panose="020B0503020204020204" pitchFamily="34" charset="-122"/>
                <a:cs typeface="+mn-ea"/>
                <a:sym typeface="+mn-lt"/>
              </a:endParaRPr>
            </a:p>
            <a:p>
              <a:pPr defTabSz="1219200"/>
              <a:r>
                <a:rPr lang="zh-CN" altLang="en-US" sz="4800" b="1" dirty="0">
                  <a:solidFill>
                    <a:prstClr val="white"/>
                  </a:solidFill>
                  <a:latin typeface="微软雅黑" panose="020B0503020204020204" pitchFamily="34" charset="-122"/>
                  <a:ea typeface="微软雅黑" panose="020B0503020204020204" pitchFamily="34" charset="-122"/>
                  <a:cs typeface="+mn-ea"/>
                  <a:sym typeface="+mn-lt"/>
                </a:rPr>
                <a:t>参数反演研究（开题）</a:t>
              </a:r>
            </a:p>
          </p:txBody>
        </p:sp>
      </p:grpSp>
      <p:sp>
        <p:nvSpPr>
          <p:cNvPr id="10" name="TextBox 12"/>
          <p:cNvSpPr txBox="1"/>
          <p:nvPr/>
        </p:nvSpPr>
        <p:spPr>
          <a:xfrm>
            <a:off x="705485" y="4011345"/>
            <a:ext cx="2064989" cy="961289"/>
          </a:xfrm>
          <a:prstGeom prst="rect">
            <a:avLst/>
          </a:prstGeom>
          <a:noFill/>
        </p:spPr>
        <p:txBody>
          <a:bodyPr wrap="none" rtlCol="0">
            <a:spAutoFit/>
          </a:bodyPr>
          <a:lstStyle/>
          <a:p>
            <a:pPr defTabSz="1219200">
              <a:lnSpc>
                <a:spcPct val="150000"/>
              </a:lnSpc>
            </a:pPr>
            <a:r>
              <a:rPr lang="zh-CN" altLang="en-US" sz="2000" b="1" dirty="0">
                <a:solidFill>
                  <a:prstClr val="white"/>
                </a:solidFill>
                <a:latin typeface="微软雅黑" panose="020B0503020204020204" pitchFamily="34" charset="-122"/>
                <a:ea typeface="微软雅黑" panose="020B0503020204020204" pitchFamily="34" charset="-122"/>
                <a:cs typeface="+mn-ea"/>
                <a:sym typeface="+mn-lt"/>
              </a:rPr>
              <a:t>汇报人：王紫琪</a:t>
            </a:r>
            <a:endParaRPr lang="en-US" altLang="zh-CN" sz="2000" b="1" dirty="0">
              <a:solidFill>
                <a:prstClr val="white"/>
              </a:solidFill>
              <a:latin typeface="微软雅黑" panose="020B0503020204020204" pitchFamily="34" charset="-122"/>
              <a:ea typeface="微软雅黑" panose="020B0503020204020204" pitchFamily="34" charset="-122"/>
              <a:cs typeface="+mn-ea"/>
              <a:sym typeface="+mn-lt"/>
            </a:endParaRPr>
          </a:p>
          <a:p>
            <a:pPr defTabSz="1219200">
              <a:lnSpc>
                <a:spcPct val="150000"/>
              </a:lnSpc>
            </a:pPr>
            <a:r>
              <a:rPr lang="en-US" altLang="zh-CN" sz="2000" b="1" dirty="0">
                <a:solidFill>
                  <a:prstClr val="white"/>
                </a:solidFill>
                <a:latin typeface="微软雅黑" panose="020B0503020204020204" pitchFamily="34" charset="-122"/>
                <a:ea typeface="微软雅黑" panose="020B0503020204020204" pitchFamily="34" charset="-122"/>
                <a:cs typeface="+mn-ea"/>
                <a:sym typeface="+mn-lt"/>
              </a:rPr>
              <a:t>2023</a:t>
            </a:r>
            <a:r>
              <a:rPr lang="zh-CN" altLang="en-US" sz="2000" b="1" dirty="0">
                <a:solidFill>
                  <a:prstClr val="white"/>
                </a:solidFill>
                <a:latin typeface="微软雅黑" panose="020B0503020204020204" pitchFamily="34" charset="-122"/>
                <a:ea typeface="微软雅黑" panose="020B0503020204020204" pitchFamily="34" charset="-122"/>
                <a:cs typeface="+mn-ea"/>
                <a:sym typeface="+mn-lt"/>
              </a:rPr>
              <a:t>年</a:t>
            </a:r>
            <a:r>
              <a:rPr lang="en-US" altLang="zh-CN" sz="2000" b="1" dirty="0">
                <a:solidFill>
                  <a:prstClr val="white"/>
                </a:solidFill>
                <a:latin typeface="微软雅黑" panose="020B0503020204020204" pitchFamily="34" charset="-122"/>
                <a:ea typeface="微软雅黑" panose="020B0503020204020204" pitchFamily="34" charset="-122"/>
                <a:cs typeface="+mn-ea"/>
                <a:sym typeface="+mn-lt"/>
              </a:rPr>
              <a:t>3</a:t>
            </a:r>
            <a:r>
              <a:rPr lang="zh-CN" altLang="en-US" sz="2000" b="1" dirty="0">
                <a:solidFill>
                  <a:prstClr val="white"/>
                </a:solidFill>
                <a:latin typeface="微软雅黑" panose="020B0503020204020204" pitchFamily="34" charset="-122"/>
                <a:ea typeface="微软雅黑" panose="020B0503020204020204" pitchFamily="34" charset="-122"/>
                <a:cs typeface="+mn-ea"/>
                <a:sym typeface="+mn-lt"/>
              </a:rPr>
              <a:t>月</a:t>
            </a:r>
            <a:r>
              <a:rPr lang="en-US" altLang="zh-CN" sz="2000" b="1" dirty="0">
                <a:solidFill>
                  <a:prstClr val="white"/>
                </a:solidFill>
                <a:latin typeface="微软雅黑" panose="020B0503020204020204" pitchFamily="34" charset="-122"/>
                <a:ea typeface="微软雅黑" panose="020B0503020204020204" pitchFamily="34" charset="-122"/>
                <a:cs typeface="+mn-ea"/>
                <a:sym typeface="+mn-lt"/>
              </a:rPr>
              <a:t>14</a:t>
            </a:r>
            <a:r>
              <a:rPr lang="zh-CN" altLang="en-US" sz="2000" b="1" dirty="0">
                <a:solidFill>
                  <a:prstClr val="white"/>
                </a:solidFill>
                <a:latin typeface="微软雅黑" panose="020B0503020204020204" pitchFamily="34" charset="-122"/>
                <a:ea typeface="微软雅黑" panose="020B0503020204020204" pitchFamily="34" charset="-122"/>
                <a:cs typeface="+mn-ea"/>
                <a:sym typeface="+mn-lt"/>
              </a:rPr>
              <a:t>日</a:t>
            </a:r>
          </a:p>
        </p:txBody>
      </p:sp>
      <p:grpSp>
        <p:nvGrpSpPr>
          <p:cNvPr id="11" name="组合 10"/>
          <p:cNvGrpSpPr/>
          <p:nvPr/>
        </p:nvGrpSpPr>
        <p:grpSpPr>
          <a:xfrm>
            <a:off x="10167981" y="5852873"/>
            <a:ext cx="1528719" cy="302527"/>
            <a:chOff x="5796136" y="4189567"/>
            <a:chExt cx="1146539" cy="226895"/>
          </a:xfrm>
          <a:solidFill>
            <a:srgbClr val="045CA4"/>
          </a:solidFill>
          <a:effectLst>
            <a:outerShdw blurRad="254000" dist="63500" dir="2700000" algn="tl" rotWithShape="0">
              <a:prstClr val="black">
                <a:alpha val="30000"/>
              </a:prstClr>
            </a:outerShdw>
          </a:effectLst>
        </p:grpSpPr>
        <p:sp>
          <p:nvSpPr>
            <p:cNvPr id="1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grpSp>
      <p:cxnSp>
        <p:nvCxnSpPr>
          <p:cNvPr id="20" name="直接连接符 19"/>
          <p:cNvCxnSpPr/>
          <p:nvPr/>
        </p:nvCxnSpPr>
        <p:spPr>
          <a:xfrm>
            <a:off x="4794136" y="6000039"/>
            <a:ext cx="5189619" cy="0"/>
          </a:xfrm>
          <a:prstGeom prst="line">
            <a:avLst/>
          </a:prstGeom>
          <a:ln w="38100">
            <a:solidFill>
              <a:srgbClr val="045CA4"/>
            </a:solidFill>
          </a:ln>
          <a:effectLst>
            <a:outerShdw blurRad="254000" dist="635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pic>
        <p:nvPicPr>
          <p:cNvPr id="31" name="图片 30"/>
          <p:cNvPicPr/>
          <p:nvPr/>
        </p:nvPicPr>
        <p:blipFill>
          <a:blip r:embed="rId4" cstate="hqprint"/>
          <a:stretch>
            <a:fillRect/>
          </a:stretch>
        </p:blipFill>
        <p:spPr>
          <a:xfrm>
            <a:off x="482600" y="254106"/>
            <a:ext cx="724123" cy="724123"/>
          </a:xfrm>
          <a:prstGeom prst="rect">
            <a:avLst/>
          </a:prstGeom>
        </p:spPr>
      </p:pic>
      <p:sp>
        <p:nvSpPr>
          <p:cNvPr id="32" name="Rectangle 1"/>
          <p:cNvSpPr>
            <a:spLocks noChangeArrowheads="1"/>
          </p:cNvSpPr>
          <p:nvPr/>
        </p:nvSpPr>
        <p:spPr bwMode="auto">
          <a:xfrm>
            <a:off x="1207772" y="301030"/>
            <a:ext cx="2953119" cy="592173"/>
          </a:xfrm>
          <a:prstGeom prst="rect">
            <a:avLst/>
          </a:prstGeom>
          <a:noFill/>
          <a:ln>
            <a:noFill/>
          </a:ln>
          <a:effectLst/>
        </p:spPr>
        <p:txBody>
          <a:bodyPr vert="horz" wrap="square" lIns="91440" tIns="63480" rIns="50784" bIns="6348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dist" defTabSz="914400" rtl="0" eaLnBrk="0" fontAlgn="base" latinLnBrk="0" hangingPunct="0">
              <a:lnSpc>
                <a:spcPct val="110000"/>
              </a:lnSpc>
              <a:spcBef>
                <a:spcPct val="0"/>
              </a:spcBef>
              <a:spcAft>
                <a:spcPct val="0"/>
              </a:spcAft>
              <a:buClrTx/>
              <a:buSzTx/>
              <a:buFontTx/>
              <a:buNone/>
            </a:pPr>
            <a:r>
              <a:rPr kumimoji="0" lang="zh-CN" altLang="zh-CN" sz="2000" i="0" u="none" strike="noStrike" cap="none" normalizeH="0" baseline="0" dirty="0">
                <a:ln>
                  <a:noFill/>
                </a:ln>
                <a:solidFill>
                  <a:srgbClr val="045CA4"/>
                </a:solidFill>
                <a:effectLst/>
                <a:latin typeface="微软雅黑" panose="020B0503020204020204" pitchFamily="34" charset="-122"/>
                <a:ea typeface="微软雅黑" panose="020B0503020204020204" pitchFamily="34" charset="-122"/>
              </a:rPr>
              <a:t>厦门大学海洋与地球学院</a:t>
            </a:r>
          </a:p>
          <a:p>
            <a:pPr marL="0" marR="0" lvl="0" indent="0" algn="dist" defTabSz="914400" rtl="0" eaLnBrk="0" fontAlgn="base" latinLnBrk="0" hangingPunct="0">
              <a:lnSpc>
                <a:spcPct val="110000"/>
              </a:lnSpc>
              <a:spcBef>
                <a:spcPct val="0"/>
              </a:spcBef>
              <a:spcAft>
                <a:spcPct val="0"/>
              </a:spcAft>
              <a:buClrTx/>
              <a:buSzTx/>
              <a:buFontTx/>
              <a:buNone/>
            </a:pPr>
            <a:r>
              <a:rPr kumimoji="0" lang="zh-CN" altLang="zh-CN" sz="800" i="0" u="none" strike="noStrike" cap="none" normalizeH="0" baseline="0" dirty="0">
                <a:ln>
                  <a:noFill/>
                </a:ln>
                <a:solidFill>
                  <a:srgbClr val="045CA4"/>
                </a:solidFill>
                <a:effectLst/>
                <a:latin typeface="微软雅黑" panose="020B0503020204020204" pitchFamily="34" charset="-122"/>
                <a:ea typeface="微软雅黑" panose="020B0503020204020204" pitchFamily="34" charset="-122"/>
              </a:rPr>
              <a:t>College of Ocean and Earth Sciences</a:t>
            </a:r>
            <a:r>
              <a:rPr kumimoji="0" lang="en-US" altLang="zh-CN" sz="800" i="0" u="none" strike="noStrike" cap="none" normalizeH="0" baseline="0" dirty="0">
                <a:ln>
                  <a:noFill/>
                </a:ln>
                <a:solidFill>
                  <a:srgbClr val="045CA4"/>
                </a:solidFill>
                <a:effectLst/>
                <a:latin typeface="微软雅黑" panose="020B0503020204020204" pitchFamily="34" charset="-122"/>
                <a:ea typeface="微软雅黑" panose="020B0503020204020204" pitchFamily="34" charset="-122"/>
              </a:rPr>
              <a:t>, Xiamen University</a:t>
            </a:r>
            <a:endParaRPr kumimoji="0" lang="zh-CN" altLang="zh-CN" sz="800" i="0" u="none" strike="noStrike" cap="none" normalizeH="0" baseline="0" dirty="0">
              <a:ln>
                <a:noFill/>
              </a:ln>
              <a:solidFill>
                <a:srgbClr val="045CA4"/>
              </a:solidFill>
              <a:effectLst/>
              <a:latin typeface="Verdana" panose="020B0604030504040204" pitchFamily="34" charset="0"/>
            </a:endParaRPr>
          </a:p>
        </p:txBody>
      </p:sp>
      <p:sp>
        <p:nvSpPr>
          <p:cNvPr id="9" name="文本框 8">
            <a:extLst>
              <a:ext uri="{FF2B5EF4-FFF2-40B4-BE49-F238E27FC236}">
                <a16:creationId xmlns:a16="http://schemas.microsoft.com/office/drawing/2014/main" id="{F2BDAC1E-5C6F-46EE-999A-035B99F82A1B}"/>
              </a:ext>
            </a:extLst>
          </p:cNvPr>
          <p:cNvSpPr txBox="1"/>
          <p:nvPr/>
        </p:nvSpPr>
        <p:spPr>
          <a:xfrm>
            <a:off x="6096000" y="6485642"/>
            <a:ext cx="694441" cy="369332"/>
          </a:xfrm>
          <a:prstGeom prst="rect">
            <a:avLst/>
          </a:prstGeom>
          <a:noFill/>
        </p:spPr>
        <p:txBody>
          <a:bodyPr wrap="square" rtlCol="0">
            <a:spAutoFit/>
          </a:bodyPr>
          <a:lstStyle/>
          <a:p>
            <a:r>
              <a:rPr lang="en-US" altLang="zh-CN" dirty="0"/>
              <a:t>1</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a:spLocks noGrp="1"/>
          </p:cNvSpPr>
          <p:nvPr>
            <p:custDataLst>
              <p:tags r:id="rId1"/>
            </p:custDataLst>
          </p:nvPr>
        </p:nvSpPr>
        <p:spPr>
          <a:xfrm>
            <a:off x="920353" y="267639"/>
            <a:ext cx="1521919" cy="461665"/>
          </a:xfrm>
          <a:prstGeom prst="rect">
            <a:avLst/>
          </a:prstGeom>
          <a:solidFill>
            <a:schemeClr val="bg1">
              <a:lumMod val="95000"/>
            </a:schemeClr>
          </a:solidFill>
        </p:spPr>
        <p:txBody>
          <a:bodyPr wrap="none" lIns="144000" tIns="45720" rIns="144000" bIns="45720" anchor="ctr" anchorCtr="0">
            <a:spAutoFit/>
          </a:bodyPr>
          <a:lstStyle>
            <a:lvl1pPr marL="0" indent="0" algn="l" defTabSz="914400" rtl="0" eaLnBrk="1" latinLnBrk="0" hangingPunct="1">
              <a:lnSpc>
                <a:spcPct val="100000"/>
              </a:lnSpc>
              <a:spcBef>
                <a:spcPts val="1000"/>
              </a:spcBef>
              <a:buFont typeface="Arial" panose="020B0604020202020204" pitchFamily="34" charset="0"/>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lgn="l" defTabSz="914400" rtl="0" eaLnBrk="1" latinLnBrk="0" hangingPunct="1">
              <a:lnSpc>
                <a:spcPct val="90000"/>
              </a:lnSpc>
              <a:spcBef>
                <a:spcPts val="500"/>
              </a:spcBef>
              <a:buFont typeface="Arial" panose="020B0604020202020204" pitchFamily="34" charset="0"/>
              <a:buNone/>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lumMod val="50000"/>
                  </a:schemeClr>
                </a:solidFill>
              </a:rPr>
              <a:t>研究内容</a:t>
            </a:r>
          </a:p>
        </p:txBody>
      </p:sp>
      <p:sp>
        <p:nvSpPr>
          <p:cNvPr id="10" name="矩形 9"/>
          <p:cNvSpPr/>
          <p:nvPr>
            <p:custDataLst>
              <p:tags r:id="rId2"/>
            </p:custDataLst>
          </p:nvPr>
        </p:nvSpPr>
        <p:spPr>
          <a:xfrm>
            <a:off x="357545" y="908138"/>
            <a:ext cx="6381875" cy="461665"/>
          </a:xfrm>
          <a:prstGeom prst="rect">
            <a:avLst/>
          </a:prstGeom>
        </p:spPr>
        <p:txBody>
          <a:bodyPr wrap="none">
            <a:spAutoFit/>
          </a:bodyPr>
          <a:lstStyle/>
          <a:p>
            <a:pPr marL="323850" indent="-323850">
              <a:buFont typeface="Wingdings" panose="05000000000000000000" charset="0"/>
              <a:buChar char="Ø"/>
            </a:pPr>
            <a:r>
              <a:rPr lang="en-US" altLang="zh-CN" sz="2400" dirty="0">
                <a:solidFill>
                  <a:schemeClr val="accent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Model-Agnostic Meta-Learning</a:t>
            </a:r>
            <a:r>
              <a:rPr lang="zh-CN" altLang="en-US" sz="2400" dirty="0">
                <a:solidFill>
                  <a:schemeClr val="accent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chemeClr val="accent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MAML</a:t>
            </a:r>
            <a:r>
              <a:rPr lang="zh-CN" altLang="en-US" sz="2400" dirty="0">
                <a:solidFill>
                  <a:schemeClr val="accent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aseline="30000" dirty="0">
                <a:solidFill>
                  <a:schemeClr val="accent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[8]</a:t>
            </a:r>
            <a:endParaRPr lang="zh-CN" altLang="en-US" sz="2400" b="1" baseline="30000" dirty="0">
              <a:solidFill>
                <a:srgbClr val="FFFFFF"/>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flipH="1">
            <a:off x="313055" y="374015"/>
            <a:ext cx="470535" cy="353060"/>
            <a:chOff x="705852" y="593558"/>
            <a:chExt cx="641685" cy="481263"/>
          </a:xfrm>
        </p:grpSpPr>
        <p:sp>
          <p:nvSpPr>
            <p:cNvPr id="20" name="矩形: 圆角 4"/>
            <p:cNvSpPr/>
            <p:nvPr>
              <p:custDataLst>
                <p:tags r:id="rId3"/>
              </p:custDataLst>
            </p:nvPr>
          </p:nvSpPr>
          <p:spPr>
            <a:xfrm rot="2700000">
              <a:off x="866274" y="593558"/>
              <a:ext cx="481263" cy="481263"/>
            </a:xfrm>
            <a:prstGeom prst="roundRect">
              <a:avLst/>
            </a:prstGeom>
            <a:noFill/>
            <a:ln w="38100">
              <a:solidFill>
                <a:srgbClr val="AF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5"/>
            <p:cNvSpPr/>
            <p:nvPr>
              <p:custDataLst>
                <p:tags r:id="rId4"/>
              </p:custDataLst>
            </p:nvPr>
          </p:nvSpPr>
          <p:spPr>
            <a:xfrm rot="2700000">
              <a:off x="705852" y="593558"/>
              <a:ext cx="481263" cy="481263"/>
            </a:xfrm>
            <a:prstGeom prst="roundRect">
              <a:avLst/>
            </a:prstGeom>
            <a:solidFill>
              <a:srgbClr val="204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pic>
        <p:nvPicPr>
          <p:cNvPr id="26" name="图片 25">
            <a:extLst>
              <a:ext uri="{FF2B5EF4-FFF2-40B4-BE49-F238E27FC236}">
                <a16:creationId xmlns:a16="http://schemas.microsoft.com/office/drawing/2014/main" id="{ED71EA8C-007C-4330-9350-103BE12186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8980" y="1369803"/>
            <a:ext cx="8641713" cy="4680928"/>
          </a:xfrm>
          <a:prstGeom prst="rect">
            <a:avLst/>
          </a:prstGeom>
        </p:spPr>
      </p:pic>
      <p:sp>
        <p:nvSpPr>
          <p:cNvPr id="8" name="文本框 7">
            <a:extLst>
              <a:ext uri="{FF2B5EF4-FFF2-40B4-BE49-F238E27FC236}">
                <a16:creationId xmlns:a16="http://schemas.microsoft.com/office/drawing/2014/main" id="{DA2A7FE3-07A4-406B-8FA0-B6B170D76811}"/>
              </a:ext>
            </a:extLst>
          </p:cNvPr>
          <p:cNvSpPr txBox="1"/>
          <p:nvPr/>
        </p:nvSpPr>
        <p:spPr>
          <a:xfrm>
            <a:off x="4706433" y="6204619"/>
            <a:ext cx="3118498" cy="307777"/>
          </a:xfrm>
          <a:prstGeom prst="rect">
            <a:avLst/>
          </a:prstGeom>
          <a:noFill/>
        </p:spPr>
        <p:txBody>
          <a:bodyPr wrap="square" rtlCol="0">
            <a:spAutoFit/>
          </a:bodyPr>
          <a:lstStyle/>
          <a:p>
            <a:r>
              <a:rPr lang="zh-CN" altLang="en-US" sz="1400" dirty="0"/>
              <a:t>图</a:t>
            </a:r>
            <a:r>
              <a:rPr lang="en-US" altLang="zh-CN" sz="1400" dirty="0"/>
              <a:t>6.MAML</a:t>
            </a:r>
            <a:r>
              <a:rPr lang="zh-CN" altLang="en-US" sz="1400" dirty="0"/>
              <a:t>模型结构</a:t>
            </a:r>
          </a:p>
        </p:txBody>
      </p:sp>
      <p:sp>
        <p:nvSpPr>
          <p:cNvPr id="11" name="文本框 10">
            <a:extLst>
              <a:ext uri="{FF2B5EF4-FFF2-40B4-BE49-F238E27FC236}">
                <a16:creationId xmlns:a16="http://schemas.microsoft.com/office/drawing/2014/main" id="{CE53C502-CB24-4150-84DA-791F455FDC25}"/>
              </a:ext>
            </a:extLst>
          </p:cNvPr>
          <p:cNvSpPr txBox="1"/>
          <p:nvPr/>
        </p:nvSpPr>
        <p:spPr>
          <a:xfrm>
            <a:off x="6096000" y="6485642"/>
            <a:ext cx="694441" cy="369332"/>
          </a:xfrm>
          <a:prstGeom prst="rect">
            <a:avLst/>
          </a:prstGeom>
          <a:noFill/>
        </p:spPr>
        <p:txBody>
          <a:bodyPr wrap="square" rtlCol="0">
            <a:spAutoFit/>
          </a:bodyPr>
          <a:lstStyle/>
          <a:p>
            <a:r>
              <a:rPr lang="en-US" altLang="zh-CN" dirty="0"/>
              <a:t>10</a:t>
            </a:r>
            <a:endParaRPr lang="zh-CN" altLang="en-US" dirty="0"/>
          </a:p>
        </p:txBody>
      </p:sp>
    </p:spTree>
    <p:extLst>
      <p:ext uri="{BB962C8B-B14F-4D97-AF65-F5344CB8AC3E}">
        <p14:creationId xmlns:p14="http://schemas.microsoft.com/office/powerpoint/2010/main" val="216971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a:spLocks noGrp="1"/>
          </p:cNvSpPr>
          <p:nvPr>
            <p:custDataLst>
              <p:tags r:id="rId1"/>
            </p:custDataLst>
          </p:nvPr>
        </p:nvSpPr>
        <p:spPr>
          <a:xfrm>
            <a:off x="920353" y="267639"/>
            <a:ext cx="1521919" cy="461665"/>
          </a:xfrm>
          <a:prstGeom prst="rect">
            <a:avLst/>
          </a:prstGeom>
          <a:solidFill>
            <a:schemeClr val="bg1">
              <a:lumMod val="95000"/>
            </a:schemeClr>
          </a:solidFill>
        </p:spPr>
        <p:txBody>
          <a:bodyPr wrap="none" lIns="144000" tIns="45720" rIns="144000" bIns="45720" anchor="ctr" anchorCtr="0">
            <a:spAutoFit/>
          </a:bodyPr>
          <a:lstStyle>
            <a:lvl1pPr marL="0" indent="0" algn="l" defTabSz="914400" rtl="0" eaLnBrk="1" latinLnBrk="0" hangingPunct="1">
              <a:lnSpc>
                <a:spcPct val="100000"/>
              </a:lnSpc>
              <a:spcBef>
                <a:spcPts val="1000"/>
              </a:spcBef>
              <a:buFont typeface="Arial" panose="020B0604020202020204" pitchFamily="34" charset="0"/>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lgn="l" defTabSz="914400" rtl="0" eaLnBrk="1" latinLnBrk="0" hangingPunct="1">
              <a:lnSpc>
                <a:spcPct val="90000"/>
              </a:lnSpc>
              <a:spcBef>
                <a:spcPts val="500"/>
              </a:spcBef>
              <a:buFont typeface="Arial" panose="020B0604020202020204" pitchFamily="34" charset="0"/>
              <a:buNone/>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lumMod val="50000"/>
                  </a:schemeClr>
                </a:solidFill>
              </a:rPr>
              <a:t>研究内容</a:t>
            </a:r>
          </a:p>
        </p:txBody>
      </p:sp>
      <p:grpSp>
        <p:nvGrpSpPr>
          <p:cNvPr id="19" name="组合 18"/>
          <p:cNvGrpSpPr/>
          <p:nvPr/>
        </p:nvGrpSpPr>
        <p:grpSpPr>
          <a:xfrm flipH="1">
            <a:off x="313055" y="374015"/>
            <a:ext cx="470535" cy="353060"/>
            <a:chOff x="705852" y="593558"/>
            <a:chExt cx="641685" cy="481263"/>
          </a:xfrm>
        </p:grpSpPr>
        <p:sp>
          <p:nvSpPr>
            <p:cNvPr id="20" name="矩形: 圆角 4"/>
            <p:cNvSpPr/>
            <p:nvPr>
              <p:custDataLst>
                <p:tags r:id="rId3"/>
              </p:custDataLst>
            </p:nvPr>
          </p:nvSpPr>
          <p:spPr>
            <a:xfrm rot="2700000">
              <a:off x="866274" y="593558"/>
              <a:ext cx="481263" cy="481263"/>
            </a:xfrm>
            <a:prstGeom prst="roundRect">
              <a:avLst/>
            </a:prstGeom>
            <a:noFill/>
            <a:ln w="38100">
              <a:solidFill>
                <a:srgbClr val="AF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5"/>
            <p:cNvSpPr/>
            <p:nvPr>
              <p:custDataLst>
                <p:tags r:id="rId4"/>
              </p:custDataLst>
            </p:nvPr>
          </p:nvSpPr>
          <p:spPr>
            <a:xfrm rot="2700000">
              <a:off x="705852" y="593558"/>
              <a:ext cx="481263" cy="481263"/>
            </a:xfrm>
            <a:prstGeom prst="roundRect">
              <a:avLst/>
            </a:prstGeom>
            <a:solidFill>
              <a:srgbClr val="204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pic>
        <p:nvPicPr>
          <p:cNvPr id="3" name="图片 2">
            <a:extLst>
              <a:ext uri="{FF2B5EF4-FFF2-40B4-BE49-F238E27FC236}">
                <a16:creationId xmlns:a16="http://schemas.microsoft.com/office/drawing/2014/main" id="{1CF53B4D-5EFB-4B79-991C-EB19A990A8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007" y="1654742"/>
            <a:ext cx="8953500" cy="3324225"/>
          </a:xfrm>
          <a:prstGeom prst="rect">
            <a:avLst/>
          </a:prstGeom>
        </p:spPr>
      </p:pic>
      <p:sp>
        <p:nvSpPr>
          <p:cNvPr id="7" name="文本框 6">
            <a:extLst>
              <a:ext uri="{FF2B5EF4-FFF2-40B4-BE49-F238E27FC236}">
                <a16:creationId xmlns:a16="http://schemas.microsoft.com/office/drawing/2014/main" id="{0FCC30C0-941D-48FD-AF6D-92CBF0CF1373}"/>
              </a:ext>
            </a:extLst>
          </p:cNvPr>
          <p:cNvSpPr txBox="1"/>
          <p:nvPr/>
        </p:nvSpPr>
        <p:spPr>
          <a:xfrm>
            <a:off x="4536751" y="5203258"/>
            <a:ext cx="3118498" cy="307777"/>
          </a:xfrm>
          <a:prstGeom prst="rect">
            <a:avLst/>
          </a:prstGeom>
          <a:noFill/>
        </p:spPr>
        <p:txBody>
          <a:bodyPr wrap="square" rtlCol="0">
            <a:spAutoFit/>
          </a:bodyPr>
          <a:lstStyle/>
          <a:p>
            <a:r>
              <a:rPr lang="zh-CN" altLang="en-US" sz="1400" dirty="0"/>
              <a:t>图</a:t>
            </a:r>
            <a:r>
              <a:rPr lang="en-US" altLang="zh-CN" sz="1400" dirty="0"/>
              <a:t>7.</a:t>
            </a:r>
            <a:r>
              <a:rPr lang="zh-CN" altLang="en-US" sz="1400" dirty="0"/>
              <a:t>神经网络结构图</a:t>
            </a:r>
          </a:p>
        </p:txBody>
      </p:sp>
      <p:sp>
        <p:nvSpPr>
          <p:cNvPr id="8" name="文本框 7">
            <a:extLst>
              <a:ext uri="{FF2B5EF4-FFF2-40B4-BE49-F238E27FC236}">
                <a16:creationId xmlns:a16="http://schemas.microsoft.com/office/drawing/2014/main" id="{43BC6566-F4E5-4D86-BABC-B1815B18E6F2}"/>
              </a:ext>
            </a:extLst>
          </p:cNvPr>
          <p:cNvSpPr txBox="1"/>
          <p:nvPr/>
        </p:nvSpPr>
        <p:spPr>
          <a:xfrm>
            <a:off x="6096000" y="6485642"/>
            <a:ext cx="694441" cy="369332"/>
          </a:xfrm>
          <a:prstGeom prst="rect">
            <a:avLst/>
          </a:prstGeom>
          <a:noFill/>
        </p:spPr>
        <p:txBody>
          <a:bodyPr wrap="square" rtlCol="0">
            <a:spAutoFit/>
          </a:bodyPr>
          <a:lstStyle/>
          <a:p>
            <a:r>
              <a:rPr lang="en-US" altLang="zh-CN" dirty="0"/>
              <a:t>11</a:t>
            </a:r>
            <a:endParaRPr lang="zh-CN" altLang="en-US" dirty="0"/>
          </a:p>
        </p:txBody>
      </p:sp>
      <p:sp>
        <p:nvSpPr>
          <p:cNvPr id="10" name="矩形 9">
            <a:extLst>
              <a:ext uri="{FF2B5EF4-FFF2-40B4-BE49-F238E27FC236}">
                <a16:creationId xmlns:a16="http://schemas.microsoft.com/office/drawing/2014/main" id="{069864A9-8DFC-437E-BD75-D2BC872F39E5}"/>
              </a:ext>
            </a:extLst>
          </p:cNvPr>
          <p:cNvSpPr/>
          <p:nvPr>
            <p:custDataLst>
              <p:tags r:id="rId2"/>
            </p:custDataLst>
          </p:nvPr>
        </p:nvSpPr>
        <p:spPr>
          <a:xfrm>
            <a:off x="856735" y="916125"/>
            <a:ext cx="2358338" cy="461665"/>
          </a:xfrm>
          <a:prstGeom prst="rect">
            <a:avLst/>
          </a:prstGeom>
        </p:spPr>
        <p:txBody>
          <a:bodyPr wrap="none">
            <a:spAutoFit/>
          </a:bodyPr>
          <a:lstStyle/>
          <a:p>
            <a:pPr marL="323850" indent="-323850">
              <a:buFont typeface="Wingdings" panose="05000000000000000000" charset="0"/>
              <a:buChar char="Ø"/>
            </a:pPr>
            <a:r>
              <a:rPr lang="zh-CN" altLang="en-US" sz="2400" b="1" dirty="0">
                <a:solidFill>
                  <a:schemeClr val="accent1"/>
                </a:solidFill>
                <a:latin typeface="微软雅黑" panose="020B0503020204020204" pitchFamily="34" charset="-122"/>
                <a:ea typeface="微软雅黑" panose="020B0503020204020204" pitchFamily="34" charset="-122"/>
              </a:rPr>
              <a:t>神经网络模型</a:t>
            </a:r>
          </a:p>
        </p:txBody>
      </p:sp>
    </p:spTree>
    <p:extLst>
      <p:ext uri="{BB962C8B-B14F-4D97-AF65-F5344CB8AC3E}">
        <p14:creationId xmlns:p14="http://schemas.microsoft.com/office/powerpoint/2010/main" val="158835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a:spLocks noGrp="1"/>
          </p:cNvSpPr>
          <p:nvPr>
            <p:custDataLst>
              <p:tags r:id="rId1"/>
            </p:custDataLst>
          </p:nvPr>
        </p:nvSpPr>
        <p:spPr>
          <a:xfrm>
            <a:off x="920353" y="267639"/>
            <a:ext cx="1521919" cy="461665"/>
          </a:xfrm>
          <a:prstGeom prst="rect">
            <a:avLst/>
          </a:prstGeom>
          <a:solidFill>
            <a:schemeClr val="bg1">
              <a:lumMod val="95000"/>
            </a:schemeClr>
          </a:solidFill>
        </p:spPr>
        <p:txBody>
          <a:bodyPr wrap="none" lIns="144000" tIns="45720" rIns="144000" bIns="45720" anchor="ctr" anchorCtr="0">
            <a:spAutoFit/>
          </a:bodyPr>
          <a:lstStyle>
            <a:lvl1pPr marL="0" indent="0" algn="l" defTabSz="914400" rtl="0" eaLnBrk="1" latinLnBrk="0" hangingPunct="1">
              <a:lnSpc>
                <a:spcPct val="100000"/>
              </a:lnSpc>
              <a:spcBef>
                <a:spcPts val="1000"/>
              </a:spcBef>
              <a:buFont typeface="Arial" panose="020B0604020202020204" pitchFamily="34" charset="0"/>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lgn="l" defTabSz="914400" rtl="0" eaLnBrk="1" latinLnBrk="0" hangingPunct="1">
              <a:lnSpc>
                <a:spcPct val="90000"/>
              </a:lnSpc>
              <a:spcBef>
                <a:spcPts val="500"/>
              </a:spcBef>
              <a:buFont typeface="Arial" panose="020B0604020202020204" pitchFamily="34" charset="0"/>
              <a:buNone/>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lumMod val="50000"/>
                  </a:schemeClr>
                </a:solidFill>
              </a:rPr>
              <a:t>研究内容</a:t>
            </a:r>
          </a:p>
        </p:txBody>
      </p:sp>
      <p:grpSp>
        <p:nvGrpSpPr>
          <p:cNvPr id="19" name="组合 18"/>
          <p:cNvGrpSpPr/>
          <p:nvPr/>
        </p:nvGrpSpPr>
        <p:grpSpPr>
          <a:xfrm flipH="1">
            <a:off x="313055" y="374015"/>
            <a:ext cx="470535" cy="353060"/>
            <a:chOff x="705852" y="593558"/>
            <a:chExt cx="641685" cy="481263"/>
          </a:xfrm>
        </p:grpSpPr>
        <p:sp>
          <p:nvSpPr>
            <p:cNvPr id="20" name="矩形: 圆角 4"/>
            <p:cNvSpPr/>
            <p:nvPr>
              <p:custDataLst>
                <p:tags r:id="rId3"/>
              </p:custDataLst>
            </p:nvPr>
          </p:nvSpPr>
          <p:spPr>
            <a:xfrm rot="2700000">
              <a:off x="866274" y="593558"/>
              <a:ext cx="481263" cy="481263"/>
            </a:xfrm>
            <a:prstGeom prst="roundRect">
              <a:avLst/>
            </a:prstGeom>
            <a:noFill/>
            <a:ln w="38100">
              <a:solidFill>
                <a:srgbClr val="AF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5"/>
            <p:cNvSpPr/>
            <p:nvPr>
              <p:custDataLst>
                <p:tags r:id="rId4"/>
              </p:custDataLst>
            </p:nvPr>
          </p:nvSpPr>
          <p:spPr>
            <a:xfrm rot="2700000">
              <a:off x="705852" y="593558"/>
              <a:ext cx="481263" cy="481263"/>
            </a:xfrm>
            <a:prstGeom prst="roundRect">
              <a:avLst/>
            </a:prstGeom>
            <a:solidFill>
              <a:srgbClr val="204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流程图: 过程 5">
            <a:extLst>
              <a:ext uri="{FF2B5EF4-FFF2-40B4-BE49-F238E27FC236}">
                <a16:creationId xmlns:a16="http://schemas.microsoft.com/office/drawing/2014/main" id="{2B7C6CC5-F0E0-4E65-84C0-2F16F39FF241}"/>
              </a:ext>
            </a:extLst>
          </p:cNvPr>
          <p:cNvSpPr/>
          <p:nvPr/>
        </p:nvSpPr>
        <p:spPr>
          <a:xfrm>
            <a:off x="3475741" y="626538"/>
            <a:ext cx="1461833" cy="696805"/>
          </a:xfrm>
          <a:prstGeom prst="flowChartProcess">
            <a:avLst/>
          </a:prstGeom>
          <a:gr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latin typeface="微软雅黑" panose="020B0503020204020204" pitchFamily="34" charset="-122"/>
                <a:ea typeface="微软雅黑" panose="020B0503020204020204" pitchFamily="34" charset="-122"/>
              </a:rPr>
              <a:t>Acoustic</a:t>
            </a:r>
          </a:p>
          <a:p>
            <a:pPr algn="ctr"/>
            <a:r>
              <a:rPr lang="en-US" altLang="zh-CN" dirty="0">
                <a:ln w="0"/>
                <a:solidFill>
                  <a:schemeClr val="tx1"/>
                </a:solidFill>
                <a:latin typeface="微软雅黑" panose="020B0503020204020204" pitchFamily="34" charset="-122"/>
                <a:ea typeface="微软雅黑" panose="020B0503020204020204" pitchFamily="34" charset="-122"/>
              </a:rPr>
              <a:t>parameters</a:t>
            </a:r>
            <a:endParaRPr lang="zh-CN" altLang="en-US" dirty="0">
              <a:ln w="0"/>
              <a:solidFill>
                <a:schemeClr val="tx1"/>
              </a:solidFill>
              <a:latin typeface="微软雅黑" panose="020B0503020204020204" pitchFamily="34" charset="-122"/>
              <a:ea typeface="微软雅黑" panose="020B0503020204020204" pitchFamily="34" charset="-122"/>
            </a:endParaRPr>
          </a:p>
        </p:txBody>
      </p:sp>
      <p:sp>
        <p:nvSpPr>
          <p:cNvPr id="11" name="流程图: 过程 10">
            <a:extLst>
              <a:ext uri="{FF2B5EF4-FFF2-40B4-BE49-F238E27FC236}">
                <a16:creationId xmlns:a16="http://schemas.microsoft.com/office/drawing/2014/main" id="{5747D743-8A57-4DD4-B2C9-2AF89F0B2DEE}"/>
              </a:ext>
            </a:extLst>
          </p:cNvPr>
          <p:cNvSpPr/>
          <p:nvPr/>
        </p:nvSpPr>
        <p:spPr>
          <a:xfrm>
            <a:off x="5393879" y="1677485"/>
            <a:ext cx="1461833" cy="696805"/>
          </a:xfrm>
          <a:prstGeom prst="flowChartProcess">
            <a:avLst/>
          </a:prstGeom>
          <a:gr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latin typeface="微软雅黑" panose="020B0503020204020204" pitchFamily="34" charset="-122"/>
                <a:ea typeface="微软雅黑" panose="020B0503020204020204" pitchFamily="34" charset="-122"/>
              </a:rPr>
              <a:t>Labeled</a:t>
            </a:r>
          </a:p>
          <a:p>
            <a:pPr algn="ctr"/>
            <a:r>
              <a:rPr lang="en-US" altLang="zh-CN" dirty="0">
                <a:ln w="0"/>
                <a:solidFill>
                  <a:schemeClr val="tx1"/>
                </a:solidFill>
                <a:latin typeface="微软雅黑" panose="020B0503020204020204" pitchFamily="34" charset="-122"/>
                <a:ea typeface="微软雅黑" panose="020B0503020204020204" pitchFamily="34" charset="-122"/>
              </a:rPr>
              <a:t>Dataset</a:t>
            </a:r>
            <a:endParaRPr lang="zh-CN" altLang="en-US" dirty="0">
              <a:ln w="0"/>
              <a:solidFill>
                <a:schemeClr val="tx1"/>
              </a:solidFill>
              <a:latin typeface="微软雅黑" panose="020B0503020204020204" pitchFamily="34" charset="-122"/>
              <a:ea typeface="微软雅黑" panose="020B0503020204020204" pitchFamily="34" charset="-122"/>
            </a:endParaRPr>
          </a:p>
        </p:txBody>
      </p:sp>
      <p:sp>
        <p:nvSpPr>
          <p:cNvPr id="12" name="箭头: 直角上 11">
            <a:extLst>
              <a:ext uri="{FF2B5EF4-FFF2-40B4-BE49-F238E27FC236}">
                <a16:creationId xmlns:a16="http://schemas.microsoft.com/office/drawing/2014/main" id="{0762EDAE-7EE7-4189-96BE-9D78B2C0FF00}"/>
              </a:ext>
            </a:extLst>
          </p:cNvPr>
          <p:cNvSpPr/>
          <p:nvPr/>
        </p:nvSpPr>
        <p:spPr>
          <a:xfrm rot="5400000">
            <a:off x="4178054" y="1316149"/>
            <a:ext cx="1015563" cy="1100717"/>
          </a:xfrm>
          <a:prstGeom prst="ben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3FA495E-7FB6-4B4D-B053-96B21772E175}"/>
              </a:ext>
            </a:extLst>
          </p:cNvPr>
          <p:cNvSpPr txBox="1"/>
          <p:nvPr/>
        </p:nvSpPr>
        <p:spPr>
          <a:xfrm>
            <a:off x="3597328" y="2188459"/>
            <a:ext cx="1461833" cy="520840"/>
          </a:xfrm>
          <a:prstGeom prst="rect">
            <a:avLst/>
          </a:prstGeom>
          <a:noFill/>
        </p:spPr>
        <p:txBody>
          <a:bodyPr wrap="square" rtlCol="0">
            <a:spAutoFit/>
          </a:bodyPr>
          <a:lstStyle/>
          <a:p>
            <a:r>
              <a:rPr lang="en-US" altLang="zh-CN" sz="2800" b="1" dirty="0"/>
              <a:t>Kraken</a:t>
            </a:r>
            <a:endParaRPr lang="zh-CN" altLang="en-US" sz="2800" b="1" dirty="0"/>
          </a:p>
        </p:txBody>
      </p:sp>
      <p:sp>
        <p:nvSpPr>
          <p:cNvPr id="17" name="流程图: 过程 16">
            <a:extLst>
              <a:ext uri="{FF2B5EF4-FFF2-40B4-BE49-F238E27FC236}">
                <a16:creationId xmlns:a16="http://schemas.microsoft.com/office/drawing/2014/main" id="{BA785B09-39A9-4A5A-B319-8A98F1C44541}"/>
              </a:ext>
            </a:extLst>
          </p:cNvPr>
          <p:cNvSpPr/>
          <p:nvPr/>
        </p:nvSpPr>
        <p:spPr>
          <a:xfrm>
            <a:off x="3947497" y="3283289"/>
            <a:ext cx="1461833" cy="696805"/>
          </a:xfrm>
          <a:prstGeom prst="flowChartProcess">
            <a:avLst/>
          </a:prstGeom>
          <a:gr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latin typeface="微软雅黑" panose="020B0503020204020204" pitchFamily="34" charset="-122"/>
                <a:ea typeface="微软雅黑" panose="020B0503020204020204" pitchFamily="34" charset="-122"/>
              </a:rPr>
              <a:t>Network</a:t>
            </a:r>
          </a:p>
          <a:p>
            <a:pPr algn="ctr"/>
            <a:r>
              <a:rPr lang="en-US" altLang="zh-CN" dirty="0">
                <a:ln w="0"/>
                <a:solidFill>
                  <a:schemeClr val="tx1"/>
                </a:solidFill>
                <a:latin typeface="微软雅黑" panose="020B0503020204020204" pitchFamily="34" charset="-122"/>
                <a:ea typeface="微软雅黑" panose="020B0503020204020204" pitchFamily="34" charset="-122"/>
              </a:rPr>
              <a:t>Model</a:t>
            </a:r>
            <a:endParaRPr lang="zh-CN" altLang="en-US" dirty="0">
              <a:ln w="0"/>
              <a:solidFill>
                <a:schemeClr val="tx1"/>
              </a:solidFill>
              <a:latin typeface="微软雅黑" panose="020B0503020204020204" pitchFamily="34" charset="-122"/>
              <a:ea typeface="微软雅黑" panose="020B0503020204020204" pitchFamily="34" charset="-122"/>
            </a:endParaRPr>
          </a:p>
        </p:txBody>
      </p:sp>
      <p:sp>
        <p:nvSpPr>
          <p:cNvPr id="14" name="箭头: 右 13">
            <a:extLst>
              <a:ext uri="{FF2B5EF4-FFF2-40B4-BE49-F238E27FC236}">
                <a16:creationId xmlns:a16="http://schemas.microsoft.com/office/drawing/2014/main" id="{1021E35B-099F-4910-8799-DE258CA691E5}"/>
              </a:ext>
            </a:extLst>
          </p:cNvPr>
          <p:cNvSpPr/>
          <p:nvPr/>
        </p:nvSpPr>
        <p:spPr>
          <a:xfrm>
            <a:off x="5722859" y="3453336"/>
            <a:ext cx="957053" cy="34526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5" name="箭头: 下 14">
            <a:extLst>
              <a:ext uri="{FF2B5EF4-FFF2-40B4-BE49-F238E27FC236}">
                <a16:creationId xmlns:a16="http://schemas.microsoft.com/office/drawing/2014/main" id="{D1197FD8-C4D7-42AD-8257-A4CFCB64D011}"/>
              </a:ext>
            </a:extLst>
          </p:cNvPr>
          <p:cNvSpPr/>
          <p:nvPr/>
        </p:nvSpPr>
        <p:spPr>
          <a:xfrm>
            <a:off x="6000346" y="2520331"/>
            <a:ext cx="272575" cy="71651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BA1F3C2E-0DC6-45A0-900F-DD42AD18E13C}"/>
              </a:ext>
            </a:extLst>
          </p:cNvPr>
          <p:cNvSpPr txBox="1"/>
          <p:nvPr/>
        </p:nvSpPr>
        <p:spPr>
          <a:xfrm>
            <a:off x="5619861" y="3198975"/>
            <a:ext cx="1308374" cy="398290"/>
          </a:xfrm>
          <a:prstGeom prst="rect">
            <a:avLst/>
          </a:prstGeom>
          <a:noFill/>
        </p:spPr>
        <p:txBody>
          <a:bodyPr wrap="square" rtlCol="0">
            <a:spAutoFit/>
          </a:bodyPr>
          <a:lstStyle/>
          <a:p>
            <a:r>
              <a:rPr lang="en-US" altLang="zh-CN" sz="2000" b="1" dirty="0"/>
              <a:t>Training</a:t>
            </a:r>
            <a:endParaRPr lang="zh-CN" altLang="en-US" sz="2000" b="1" dirty="0"/>
          </a:p>
        </p:txBody>
      </p:sp>
      <p:sp>
        <p:nvSpPr>
          <p:cNvPr id="22" name="流程图: 过程 21">
            <a:extLst>
              <a:ext uri="{FF2B5EF4-FFF2-40B4-BE49-F238E27FC236}">
                <a16:creationId xmlns:a16="http://schemas.microsoft.com/office/drawing/2014/main" id="{CA669353-382E-4679-9408-2F5ABA51AD61}"/>
              </a:ext>
            </a:extLst>
          </p:cNvPr>
          <p:cNvSpPr/>
          <p:nvPr/>
        </p:nvSpPr>
        <p:spPr>
          <a:xfrm>
            <a:off x="1066846" y="3131206"/>
            <a:ext cx="1739619" cy="936395"/>
          </a:xfrm>
          <a:prstGeom prst="flowChartProcess">
            <a:avLst/>
          </a:prstGeom>
          <a:gr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latin typeface="微软雅黑" panose="020B0503020204020204" pitchFamily="34" charset="-122"/>
                <a:ea typeface="微软雅黑" panose="020B0503020204020204" pitchFamily="34" charset="-122"/>
              </a:rPr>
              <a:t>Initialization parameter (</a:t>
            </a:r>
            <a:r>
              <a:rPr lang="el-GR" altLang="zh-CN" dirty="0">
                <a:ln w="0"/>
                <a:solidFill>
                  <a:schemeClr val="tx1"/>
                </a:solidFill>
                <a:latin typeface="微软雅黑" panose="020B0503020204020204" pitchFamily="34" charset="-122"/>
                <a:ea typeface="微软雅黑" panose="020B0503020204020204" pitchFamily="34" charset="-122"/>
              </a:rPr>
              <a:t>θ</a:t>
            </a:r>
            <a:r>
              <a:rPr lang="en-US" altLang="zh-CN" baseline="30000" dirty="0">
                <a:ln w="0"/>
                <a:solidFill>
                  <a:schemeClr val="tx1"/>
                </a:solidFill>
                <a:latin typeface="微软雅黑" panose="020B0503020204020204" pitchFamily="34" charset="-122"/>
                <a:ea typeface="微软雅黑" panose="020B0503020204020204" pitchFamily="34" charset="-122"/>
              </a:rPr>
              <a:t>0</a:t>
            </a:r>
            <a:r>
              <a:rPr lang="en-US" altLang="zh-CN" dirty="0">
                <a:ln w="0"/>
                <a:solidFill>
                  <a:schemeClr val="tx1"/>
                </a:solidFill>
                <a:latin typeface="微软雅黑" panose="020B0503020204020204" pitchFamily="34" charset="-122"/>
                <a:ea typeface="微软雅黑" panose="020B0503020204020204" pitchFamily="34" charset="-122"/>
              </a:rPr>
              <a:t>)</a:t>
            </a:r>
            <a:endParaRPr lang="el-GR" altLang="zh-CN" dirty="0">
              <a:ln w="0"/>
              <a:solidFill>
                <a:schemeClr val="tx1"/>
              </a:solidFill>
              <a:latin typeface="微软雅黑" panose="020B0503020204020204" pitchFamily="34" charset="-122"/>
              <a:ea typeface="微软雅黑" panose="020B0503020204020204" pitchFamily="34" charset="-122"/>
            </a:endParaRPr>
          </a:p>
        </p:txBody>
      </p:sp>
      <p:sp>
        <p:nvSpPr>
          <p:cNvPr id="23" name="箭头: 右 22">
            <a:extLst>
              <a:ext uri="{FF2B5EF4-FFF2-40B4-BE49-F238E27FC236}">
                <a16:creationId xmlns:a16="http://schemas.microsoft.com/office/drawing/2014/main" id="{3C279D9F-AA42-410D-ABF7-E22F68467A10}"/>
              </a:ext>
            </a:extLst>
          </p:cNvPr>
          <p:cNvSpPr/>
          <p:nvPr/>
        </p:nvSpPr>
        <p:spPr>
          <a:xfrm>
            <a:off x="3016037" y="3458255"/>
            <a:ext cx="797196" cy="34526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4" name="流程图: 过程 23">
            <a:extLst>
              <a:ext uri="{FF2B5EF4-FFF2-40B4-BE49-F238E27FC236}">
                <a16:creationId xmlns:a16="http://schemas.microsoft.com/office/drawing/2014/main" id="{F98C4616-875B-43A9-94CE-F3EAA0E9039D}"/>
              </a:ext>
            </a:extLst>
          </p:cNvPr>
          <p:cNvSpPr/>
          <p:nvPr/>
        </p:nvSpPr>
        <p:spPr>
          <a:xfrm>
            <a:off x="6972693" y="3303129"/>
            <a:ext cx="1461833" cy="696805"/>
          </a:xfrm>
          <a:prstGeom prst="flowChartProcess">
            <a:avLst/>
          </a:prstGeom>
          <a:gr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latin typeface="微软雅黑" panose="020B0503020204020204" pitchFamily="34" charset="-122"/>
                <a:ea typeface="微软雅黑" panose="020B0503020204020204" pitchFamily="34" charset="-122"/>
              </a:rPr>
              <a:t>Trained</a:t>
            </a:r>
          </a:p>
          <a:p>
            <a:pPr algn="ctr"/>
            <a:r>
              <a:rPr lang="en-US" altLang="zh-CN" dirty="0">
                <a:ln w="0"/>
                <a:solidFill>
                  <a:schemeClr val="tx1"/>
                </a:solidFill>
                <a:latin typeface="微软雅黑" panose="020B0503020204020204" pitchFamily="34" charset="-122"/>
                <a:ea typeface="微软雅黑" panose="020B0503020204020204" pitchFamily="34" charset="-122"/>
              </a:rPr>
              <a:t>Network</a:t>
            </a:r>
            <a:endParaRPr lang="zh-CN" altLang="en-US" dirty="0">
              <a:ln w="0"/>
              <a:solidFill>
                <a:schemeClr val="tx1"/>
              </a:solidFill>
              <a:latin typeface="微软雅黑" panose="020B0503020204020204" pitchFamily="34" charset="-122"/>
              <a:ea typeface="微软雅黑" panose="020B0503020204020204" pitchFamily="34" charset="-122"/>
            </a:endParaRPr>
          </a:p>
        </p:txBody>
      </p:sp>
      <p:sp>
        <p:nvSpPr>
          <p:cNvPr id="26" name="流程图: 过程 25">
            <a:extLst>
              <a:ext uri="{FF2B5EF4-FFF2-40B4-BE49-F238E27FC236}">
                <a16:creationId xmlns:a16="http://schemas.microsoft.com/office/drawing/2014/main" id="{C130CBE0-4FD0-423D-898B-8365CDC1EE9B}"/>
              </a:ext>
            </a:extLst>
          </p:cNvPr>
          <p:cNvSpPr/>
          <p:nvPr/>
        </p:nvSpPr>
        <p:spPr>
          <a:xfrm>
            <a:off x="9453014" y="3303129"/>
            <a:ext cx="1461833" cy="696805"/>
          </a:xfrm>
          <a:prstGeom prst="flowChartProcess">
            <a:avLst/>
          </a:prstGeom>
          <a:gr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latin typeface="微软雅黑" panose="020B0503020204020204" pitchFamily="34" charset="-122"/>
                <a:ea typeface="微软雅黑" panose="020B0503020204020204" pitchFamily="34" charset="-122"/>
              </a:rPr>
              <a:t>Acoustic </a:t>
            </a:r>
          </a:p>
          <a:p>
            <a:pPr algn="ctr"/>
            <a:r>
              <a:rPr lang="en-US" altLang="zh-CN" dirty="0">
                <a:ln w="0"/>
                <a:solidFill>
                  <a:schemeClr val="tx1"/>
                </a:solidFill>
                <a:latin typeface="微软雅黑" panose="020B0503020204020204" pitchFamily="34" charset="-122"/>
                <a:ea typeface="微软雅黑" panose="020B0503020204020204" pitchFamily="34" charset="-122"/>
              </a:rPr>
              <a:t>parameters</a:t>
            </a:r>
            <a:endParaRPr lang="zh-CN" altLang="en-US" dirty="0">
              <a:ln w="0"/>
              <a:solidFill>
                <a:schemeClr val="tx1"/>
              </a:solidFill>
              <a:latin typeface="微软雅黑" panose="020B0503020204020204" pitchFamily="34" charset="-122"/>
              <a:ea typeface="微软雅黑" panose="020B0503020204020204" pitchFamily="34" charset="-122"/>
            </a:endParaRPr>
          </a:p>
        </p:txBody>
      </p:sp>
      <p:sp>
        <p:nvSpPr>
          <p:cNvPr id="27" name="箭头: 右 26">
            <a:extLst>
              <a:ext uri="{FF2B5EF4-FFF2-40B4-BE49-F238E27FC236}">
                <a16:creationId xmlns:a16="http://schemas.microsoft.com/office/drawing/2014/main" id="{3AC66589-EBA4-477C-BB3F-D92C0C5A7EA7}"/>
              </a:ext>
            </a:extLst>
          </p:cNvPr>
          <p:cNvSpPr/>
          <p:nvPr/>
        </p:nvSpPr>
        <p:spPr>
          <a:xfrm>
            <a:off x="8565567" y="3453336"/>
            <a:ext cx="784258" cy="34526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1FD69831-0524-4241-828F-22B9A112ED18}"/>
              </a:ext>
            </a:extLst>
          </p:cNvPr>
          <p:cNvSpPr txBox="1"/>
          <p:nvPr/>
        </p:nvSpPr>
        <p:spPr>
          <a:xfrm>
            <a:off x="9083155" y="4205628"/>
            <a:ext cx="2483515" cy="337014"/>
          </a:xfrm>
          <a:prstGeom prst="rect">
            <a:avLst/>
          </a:prstGeom>
          <a:noFill/>
        </p:spPr>
        <p:txBody>
          <a:bodyPr wrap="square" rtlCol="0">
            <a:spAutoFit/>
          </a:bodyPr>
          <a:lstStyle/>
          <a:p>
            <a:r>
              <a:rPr lang="en-US" altLang="zh-CN" sz="1600" b="1" dirty="0"/>
              <a:t>Task loss</a:t>
            </a:r>
            <a:endParaRPr lang="zh-CN" altLang="en-US" sz="1600" b="1" dirty="0"/>
          </a:p>
        </p:txBody>
      </p:sp>
      <p:sp>
        <p:nvSpPr>
          <p:cNvPr id="29" name="箭头: 下 28">
            <a:extLst>
              <a:ext uri="{FF2B5EF4-FFF2-40B4-BE49-F238E27FC236}">
                <a16:creationId xmlns:a16="http://schemas.microsoft.com/office/drawing/2014/main" id="{0431AC8D-1B84-44F2-8723-9ED9452DCA9F}"/>
              </a:ext>
            </a:extLst>
          </p:cNvPr>
          <p:cNvSpPr/>
          <p:nvPr/>
        </p:nvSpPr>
        <p:spPr>
          <a:xfrm>
            <a:off x="8831922" y="4016746"/>
            <a:ext cx="272575" cy="71651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BD277DF-D4B0-48F3-B0BF-ABD252F78DD7}"/>
              </a:ext>
            </a:extLst>
          </p:cNvPr>
          <p:cNvSpPr txBox="1"/>
          <p:nvPr/>
        </p:nvSpPr>
        <p:spPr>
          <a:xfrm>
            <a:off x="9463455" y="3001058"/>
            <a:ext cx="2483515" cy="337014"/>
          </a:xfrm>
          <a:prstGeom prst="rect">
            <a:avLst/>
          </a:prstGeom>
          <a:noFill/>
        </p:spPr>
        <p:txBody>
          <a:bodyPr wrap="square" rtlCol="0">
            <a:spAutoFit/>
          </a:bodyPr>
          <a:lstStyle/>
          <a:p>
            <a:r>
              <a:rPr lang="en-US" altLang="zh-CN" sz="1600" b="1" dirty="0">
                <a:solidFill>
                  <a:srgbClr val="FF0000"/>
                </a:solidFill>
              </a:rPr>
              <a:t>NN inversion results</a:t>
            </a:r>
            <a:endParaRPr lang="zh-CN" altLang="en-US" sz="1600" b="1" dirty="0">
              <a:solidFill>
                <a:srgbClr val="FF0000"/>
              </a:solidFill>
            </a:endParaRPr>
          </a:p>
        </p:txBody>
      </p:sp>
      <p:sp>
        <p:nvSpPr>
          <p:cNvPr id="31" name="流程图: 过程 30">
            <a:extLst>
              <a:ext uri="{FF2B5EF4-FFF2-40B4-BE49-F238E27FC236}">
                <a16:creationId xmlns:a16="http://schemas.microsoft.com/office/drawing/2014/main" id="{145AB772-B89C-4254-9C1C-2BF012F95036}"/>
              </a:ext>
            </a:extLst>
          </p:cNvPr>
          <p:cNvSpPr/>
          <p:nvPr/>
        </p:nvSpPr>
        <p:spPr>
          <a:xfrm>
            <a:off x="8621099" y="4954534"/>
            <a:ext cx="1461833" cy="696805"/>
          </a:xfrm>
          <a:prstGeom prst="flowChartProcess">
            <a:avLst/>
          </a:prstGeom>
          <a:gr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latin typeface="微软雅黑" panose="020B0503020204020204" pitchFamily="34" charset="-122"/>
                <a:ea typeface="微软雅黑" panose="020B0503020204020204" pitchFamily="34" charset="-122"/>
              </a:rPr>
              <a:t>MAML</a:t>
            </a:r>
          </a:p>
          <a:p>
            <a:pPr algn="ctr"/>
            <a:r>
              <a:rPr lang="en-US" altLang="zh-CN" dirty="0">
                <a:ln w="0"/>
                <a:solidFill>
                  <a:schemeClr val="tx1"/>
                </a:solidFill>
                <a:latin typeface="微软雅黑" panose="020B0503020204020204" pitchFamily="34" charset="-122"/>
                <a:ea typeface="微软雅黑" panose="020B0503020204020204" pitchFamily="34" charset="-122"/>
              </a:rPr>
              <a:t>Model</a:t>
            </a:r>
            <a:endParaRPr lang="zh-CN" altLang="en-US" dirty="0">
              <a:ln w="0"/>
              <a:solidFill>
                <a:schemeClr val="tx1"/>
              </a:solidFill>
              <a:latin typeface="微软雅黑" panose="020B0503020204020204" pitchFamily="34" charset="-122"/>
              <a:ea typeface="微软雅黑" panose="020B0503020204020204" pitchFamily="34" charset="-122"/>
            </a:endParaRPr>
          </a:p>
        </p:txBody>
      </p:sp>
      <p:sp>
        <p:nvSpPr>
          <p:cNvPr id="32" name="箭头: 左 31">
            <a:extLst>
              <a:ext uri="{FF2B5EF4-FFF2-40B4-BE49-F238E27FC236}">
                <a16:creationId xmlns:a16="http://schemas.microsoft.com/office/drawing/2014/main" id="{F3A43C55-859F-4E37-AF6C-F9CD3905CA45}"/>
              </a:ext>
            </a:extLst>
          </p:cNvPr>
          <p:cNvSpPr/>
          <p:nvPr/>
        </p:nvSpPr>
        <p:spPr>
          <a:xfrm>
            <a:off x="7198675" y="5158011"/>
            <a:ext cx="1244773" cy="398290"/>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20B73DEB-E238-4FD3-B9CF-668B69DD2C68}"/>
              </a:ext>
            </a:extLst>
          </p:cNvPr>
          <p:cNvSpPr txBox="1"/>
          <p:nvPr/>
        </p:nvSpPr>
        <p:spPr>
          <a:xfrm>
            <a:off x="7358077" y="4735078"/>
            <a:ext cx="1308374" cy="398290"/>
          </a:xfrm>
          <a:prstGeom prst="rect">
            <a:avLst/>
          </a:prstGeom>
          <a:noFill/>
        </p:spPr>
        <p:txBody>
          <a:bodyPr wrap="square" rtlCol="0">
            <a:spAutoFit/>
          </a:bodyPr>
          <a:lstStyle/>
          <a:p>
            <a:r>
              <a:rPr lang="en-US" altLang="zh-CN" sz="2000" b="1" dirty="0"/>
              <a:t>Training</a:t>
            </a:r>
            <a:endParaRPr lang="zh-CN" altLang="en-US" sz="2000" b="1" dirty="0"/>
          </a:p>
        </p:txBody>
      </p:sp>
      <p:sp>
        <p:nvSpPr>
          <p:cNvPr id="34" name="流程图: 过程 33">
            <a:extLst>
              <a:ext uri="{FF2B5EF4-FFF2-40B4-BE49-F238E27FC236}">
                <a16:creationId xmlns:a16="http://schemas.microsoft.com/office/drawing/2014/main" id="{F4B83B8B-0089-4869-9A4E-158B36506DCD}"/>
              </a:ext>
            </a:extLst>
          </p:cNvPr>
          <p:cNvSpPr/>
          <p:nvPr/>
        </p:nvSpPr>
        <p:spPr>
          <a:xfrm>
            <a:off x="5141528" y="4890187"/>
            <a:ext cx="1854437" cy="936395"/>
          </a:xfrm>
          <a:prstGeom prst="flowChartProcess">
            <a:avLst/>
          </a:prstGeom>
          <a:gr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latin typeface="微软雅黑" panose="020B0503020204020204" pitchFamily="34" charset="-122"/>
                <a:ea typeface="微软雅黑" panose="020B0503020204020204" pitchFamily="34" charset="-122"/>
              </a:rPr>
              <a:t>New Initial parameter (</a:t>
            </a:r>
            <a:r>
              <a:rPr lang="el-GR" altLang="zh-CN" dirty="0">
                <a:ln w="0"/>
                <a:solidFill>
                  <a:schemeClr val="tx1"/>
                </a:solidFill>
                <a:latin typeface="微软雅黑" panose="020B0503020204020204" pitchFamily="34" charset="-122"/>
                <a:ea typeface="微软雅黑" panose="020B0503020204020204" pitchFamily="34" charset="-122"/>
              </a:rPr>
              <a:t>θ</a:t>
            </a:r>
            <a:r>
              <a:rPr lang="en-US" altLang="zh-CN" dirty="0">
                <a:ln w="0"/>
                <a:solidFill>
                  <a:schemeClr val="tx1"/>
                </a:solidFill>
                <a:latin typeface="微软雅黑" panose="020B0503020204020204" pitchFamily="34" charset="-122"/>
                <a:ea typeface="微软雅黑" panose="020B0503020204020204" pitchFamily="34" charset="-122"/>
              </a:rPr>
              <a:t>’)</a:t>
            </a:r>
            <a:endParaRPr lang="el-GR" altLang="zh-CN" dirty="0">
              <a:ln w="0"/>
              <a:solidFill>
                <a:schemeClr val="tx1"/>
              </a:solidFill>
              <a:latin typeface="微软雅黑" panose="020B0503020204020204" pitchFamily="34" charset="-122"/>
              <a:ea typeface="微软雅黑" panose="020B0503020204020204" pitchFamily="34" charset="-122"/>
            </a:endParaRPr>
          </a:p>
        </p:txBody>
      </p:sp>
      <p:sp>
        <p:nvSpPr>
          <p:cNvPr id="36" name="箭头: 左 35">
            <a:extLst>
              <a:ext uri="{FF2B5EF4-FFF2-40B4-BE49-F238E27FC236}">
                <a16:creationId xmlns:a16="http://schemas.microsoft.com/office/drawing/2014/main" id="{738499B8-6E5C-4AA2-8281-475B0C801AFE}"/>
              </a:ext>
            </a:extLst>
          </p:cNvPr>
          <p:cNvSpPr/>
          <p:nvPr/>
        </p:nvSpPr>
        <p:spPr>
          <a:xfrm>
            <a:off x="3795340" y="5110812"/>
            <a:ext cx="1244773" cy="398290"/>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7" name="箭头: 上 36">
            <a:extLst>
              <a:ext uri="{FF2B5EF4-FFF2-40B4-BE49-F238E27FC236}">
                <a16:creationId xmlns:a16="http://schemas.microsoft.com/office/drawing/2014/main" id="{D96261FF-BBAD-4C0C-8C69-1B2A8CB93EB8}"/>
              </a:ext>
            </a:extLst>
          </p:cNvPr>
          <p:cNvSpPr/>
          <p:nvPr/>
        </p:nvSpPr>
        <p:spPr>
          <a:xfrm>
            <a:off x="4246595" y="4150138"/>
            <a:ext cx="377898" cy="893121"/>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8" name="流程图: 过程 37">
            <a:extLst>
              <a:ext uri="{FF2B5EF4-FFF2-40B4-BE49-F238E27FC236}">
                <a16:creationId xmlns:a16="http://schemas.microsoft.com/office/drawing/2014/main" id="{F5A8C8ED-E362-4006-97BF-495F2F20AAAC}"/>
              </a:ext>
            </a:extLst>
          </p:cNvPr>
          <p:cNvSpPr/>
          <p:nvPr/>
        </p:nvSpPr>
        <p:spPr>
          <a:xfrm>
            <a:off x="1601995" y="4887440"/>
            <a:ext cx="1854437" cy="936395"/>
          </a:xfrm>
          <a:prstGeom prst="flowChartProcess">
            <a:avLst/>
          </a:prstGeom>
          <a:gr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latin typeface="微软雅黑" panose="020B0503020204020204" pitchFamily="34" charset="-122"/>
                <a:ea typeface="微软雅黑" panose="020B0503020204020204" pitchFamily="34" charset="-122"/>
              </a:rPr>
              <a:t>Optimal Initial parameter (</a:t>
            </a:r>
            <a:r>
              <a:rPr lang="el-GR" altLang="zh-CN" dirty="0">
                <a:ln w="0"/>
                <a:solidFill>
                  <a:schemeClr val="tx1"/>
                </a:solidFill>
                <a:latin typeface="微软雅黑" panose="020B0503020204020204" pitchFamily="34" charset="-122"/>
                <a:ea typeface="微软雅黑" panose="020B0503020204020204" pitchFamily="34" charset="-122"/>
              </a:rPr>
              <a:t>θ</a:t>
            </a:r>
            <a:r>
              <a:rPr lang="zh-CN" altLang="en-US" dirty="0">
                <a:ln w="0"/>
                <a:solidFill>
                  <a:schemeClr val="tx1"/>
                </a:solidFill>
                <a:latin typeface="微软雅黑" panose="020B0503020204020204" pitchFamily="34" charset="-122"/>
                <a:ea typeface="微软雅黑" panose="020B0503020204020204" pitchFamily="34" charset="-122"/>
              </a:rPr>
              <a:t>*</a:t>
            </a:r>
            <a:r>
              <a:rPr lang="en-US" altLang="zh-CN" dirty="0">
                <a:ln w="0"/>
                <a:solidFill>
                  <a:schemeClr val="tx1"/>
                </a:solidFill>
                <a:latin typeface="微软雅黑" panose="020B0503020204020204" pitchFamily="34" charset="-122"/>
                <a:ea typeface="微软雅黑" panose="020B0503020204020204" pitchFamily="34" charset="-122"/>
              </a:rPr>
              <a:t>)</a:t>
            </a:r>
            <a:endParaRPr lang="el-GR" altLang="zh-CN" dirty="0">
              <a:ln w="0"/>
              <a:solidFill>
                <a:schemeClr val="tx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C093AD91-8819-45B1-88AC-3A8BF43286E8}"/>
              </a:ext>
            </a:extLst>
          </p:cNvPr>
          <p:cNvSpPr txBox="1"/>
          <p:nvPr/>
        </p:nvSpPr>
        <p:spPr>
          <a:xfrm>
            <a:off x="4081160" y="6061472"/>
            <a:ext cx="3571487" cy="307777"/>
          </a:xfrm>
          <a:prstGeom prst="rect">
            <a:avLst/>
          </a:prstGeom>
          <a:noFill/>
        </p:spPr>
        <p:txBody>
          <a:bodyPr wrap="square" rtlCol="0">
            <a:spAutoFit/>
          </a:bodyPr>
          <a:lstStyle/>
          <a:p>
            <a:r>
              <a:rPr lang="zh-CN" altLang="en-US" sz="1400" dirty="0"/>
              <a:t>图</a:t>
            </a:r>
            <a:r>
              <a:rPr lang="en-US" altLang="zh-CN" sz="1400" dirty="0"/>
              <a:t>8.</a:t>
            </a:r>
            <a:r>
              <a:rPr lang="zh-CN" altLang="en-US" sz="1400" dirty="0"/>
              <a:t>基于元学习的海底声学参数反演框架</a:t>
            </a:r>
          </a:p>
        </p:txBody>
      </p:sp>
      <p:sp>
        <p:nvSpPr>
          <p:cNvPr id="2" name="矩形 1">
            <a:extLst>
              <a:ext uri="{FF2B5EF4-FFF2-40B4-BE49-F238E27FC236}">
                <a16:creationId xmlns:a16="http://schemas.microsoft.com/office/drawing/2014/main" id="{96BDF0C6-9E11-4529-ACD1-CC87EADC18B5}"/>
              </a:ext>
            </a:extLst>
          </p:cNvPr>
          <p:cNvSpPr/>
          <p:nvPr/>
        </p:nvSpPr>
        <p:spPr>
          <a:xfrm>
            <a:off x="3014449" y="375480"/>
            <a:ext cx="4638198" cy="2502989"/>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30984B4-630A-442A-8DF9-E9183F3F8D7E}"/>
              </a:ext>
            </a:extLst>
          </p:cNvPr>
          <p:cNvSpPr txBox="1"/>
          <p:nvPr/>
        </p:nvSpPr>
        <p:spPr>
          <a:xfrm>
            <a:off x="5936436" y="476694"/>
            <a:ext cx="2030148" cy="306377"/>
          </a:xfrm>
          <a:prstGeom prst="rect">
            <a:avLst/>
          </a:prstGeom>
          <a:noFill/>
        </p:spPr>
        <p:txBody>
          <a:bodyPr wrap="square" rtlCol="0">
            <a:spAutoFit/>
          </a:bodyPr>
          <a:lstStyle/>
          <a:p>
            <a:r>
              <a:rPr lang="en-US" altLang="zh-CN" sz="1400" b="1" dirty="0"/>
              <a:t>Data generation</a:t>
            </a:r>
            <a:endParaRPr lang="zh-CN" altLang="en-US" sz="1400" b="1" dirty="0"/>
          </a:p>
        </p:txBody>
      </p:sp>
      <p:sp>
        <p:nvSpPr>
          <p:cNvPr id="39" name="文本框 38">
            <a:extLst>
              <a:ext uri="{FF2B5EF4-FFF2-40B4-BE49-F238E27FC236}">
                <a16:creationId xmlns:a16="http://schemas.microsoft.com/office/drawing/2014/main" id="{288A8DB8-2E26-4C2C-8FAF-6C834ECF1E79}"/>
              </a:ext>
            </a:extLst>
          </p:cNvPr>
          <p:cNvSpPr txBox="1"/>
          <p:nvPr/>
        </p:nvSpPr>
        <p:spPr>
          <a:xfrm>
            <a:off x="1772692" y="4474060"/>
            <a:ext cx="2483515" cy="337014"/>
          </a:xfrm>
          <a:prstGeom prst="rect">
            <a:avLst/>
          </a:prstGeom>
          <a:noFill/>
        </p:spPr>
        <p:txBody>
          <a:bodyPr wrap="square" rtlCol="0">
            <a:spAutoFit/>
          </a:bodyPr>
          <a:lstStyle/>
          <a:p>
            <a:r>
              <a:rPr lang="en-US" altLang="zh-CN" sz="1600" b="1" dirty="0">
                <a:solidFill>
                  <a:srgbClr val="FF0000"/>
                </a:solidFill>
              </a:rPr>
              <a:t>MAML results</a:t>
            </a:r>
            <a:endParaRPr lang="zh-CN" altLang="en-US" sz="1600" b="1" dirty="0">
              <a:solidFill>
                <a:srgbClr val="FF0000"/>
              </a:solidFill>
            </a:endParaRPr>
          </a:p>
        </p:txBody>
      </p:sp>
      <p:sp>
        <p:nvSpPr>
          <p:cNvPr id="40" name="文本框 39">
            <a:extLst>
              <a:ext uri="{FF2B5EF4-FFF2-40B4-BE49-F238E27FC236}">
                <a16:creationId xmlns:a16="http://schemas.microsoft.com/office/drawing/2014/main" id="{649A8893-FA1D-4C14-AF1B-8BBB68B739C9}"/>
              </a:ext>
            </a:extLst>
          </p:cNvPr>
          <p:cNvSpPr txBox="1"/>
          <p:nvPr/>
        </p:nvSpPr>
        <p:spPr>
          <a:xfrm>
            <a:off x="6096000" y="6485642"/>
            <a:ext cx="694441" cy="369332"/>
          </a:xfrm>
          <a:prstGeom prst="rect">
            <a:avLst/>
          </a:prstGeom>
          <a:noFill/>
        </p:spPr>
        <p:txBody>
          <a:bodyPr wrap="square" rtlCol="0">
            <a:spAutoFit/>
          </a:bodyPr>
          <a:lstStyle/>
          <a:p>
            <a:r>
              <a:rPr lang="en-US" altLang="zh-CN" dirty="0"/>
              <a:t>12</a:t>
            </a:r>
            <a:endParaRPr lang="zh-CN" altLang="en-US" dirty="0"/>
          </a:p>
        </p:txBody>
      </p:sp>
      <p:sp>
        <p:nvSpPr>
          <p:cNvPr id="41" name="矩形 40">
            <a:extLst>
              <a:ext uri="{FF2B5EF4-FFF2-40B4-BE49-F238E27FC236}">
                <a16:creationId xmlns:a16="http://schemas.microsoft.com/office/drawing/2014/main" id="{4E52584D-3B59-4D3C-A86F-39FB42EBB502}"/>
              </a:ext>
            </a:extLst>
          </p:cNvPr>
          <p:cNvSpPr/>
          <p:nvPr>
            <p:custDataLst>
              <p:tags r:id="rId2"/>
            </p:custDataLst>
          </p:nvPr>
        </p:nvSpPr>
        <p:spPr>
          <a:xfrm>
            <a:off x="856735" y="916125"/>
            <a:ext cx="1742785" cy="461665"/>
          </a:xfrm>
          <a:prstGeom prst="rect">
            <a:avLst/>
          </a:prstGeom>
        </p:spPr>
        <p:txBody>
          <a:bodyPr wrap="none">
            <a:spAutoFit/>
          </a:bodyPr>
          <a:lstStyle/>
          <a:p>
            <a:pPr marL="323850" indent="-323850">
              <a:buFont typeface="Wingdings" panose="05000000000000000000" charset="0"/>
              <a:buChar char="Ø"/>
            </a:pPr>
            <a:r>
              <a:rPr lang="zh-CN" altLang="en-US" sz="2400" b="1" dirty="0">
                <a:solidFill>
                  <a:schemeClr val="accent1"/>
                </a:solidFill>
                <a:latin typeface="微软雅黑" panose="020B0503020204020204" pitchFamily="34" charset="-122"/>
                <a:ea typeface="微软雅黑" panose="020B0503020204020204" pitchFamily="34" charset="-122"/>
              </a:rPr>
              <a:t>整体框架</a:t>
            </a:r>
          </a:p>
        </p:txBody>
      </p:sp>
    </p:spTree>
    <p:extLst>
      <p:ext uri="{BB962C8B-B14F-4D97-AF65-F5344CB8AC3E}">
        <p14:creationId xmlns:p14="http://schemas.microsoft.com/office/powerpoint/2010/main" val="1691794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a:spLocks noGrp="1"/>
          </p:cNvSpPr>
          <p:nvPr>
            <p:custDataLst>
              <p:tags r:id="rId1"/>
            </p:custDataLst>
          </p:nvPr>
        </p:nvSpPr>
        <p:spPr>
          <a:xfrm>
            <a:off x="920353" y="267639"/>
            <a:ext cx="1521919" cy="461665"/>
          </a:xfrm>
          <a:prstGeom prst="rect">
            <a:avLst/>
          </a:prstGeom>
          <a:solidFill>
            <a:schemeClr val="bg1">
              <a:lumMod val="95000"/>
            </a:schemeClr>
          </a:solidFill>
        </p:spPr>
        <p:txBody>
          <a:bodyPr wrap="none" lIns="144000" tIns="45720" rIns="144000" bIns="45720" anchor="ctr" anchorCtr="0">
            <a:spAutoFit/>
          </a:bodyPr>
          <a:lstStyle>
            <a:lvl1pPr marL="0" indent="0" algn="l" defTabSz="914400" rtl="0" eaLnBrk="1" latinLnBrk="0" hangingPunct="1">
              <a:lnSpc>
                <a:spcPct val="100000"/>
              </a:lnSpc>
              <a:spcBef>
                <a:spcPts val="1000"/>
              </a:spcBef>
              <a:buFont typeface="Arial" panose="020B0604020202020204" pitchFamily="34" charset="0"/>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lgn="l" defTabSz="914400" rtl="0" eaLnBrk="1" latinLnBrk="0" hangingPunct="1">
              <a:lnSpc>
                <a:spcPct val="90000"/>
              </a:lnSpc>
              <a:spcBef>
                <a:spcPts val="500"/>
              </a:spcBef>
              <a:buFont typeface="Arial" panose="020B0604020202020204" pitchFamily="34" charset="0"/>
              <a:buNone/>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lumMod val="50000"/>
                  </a:schemeClr>
                </a:solidFill>
              </a:rPr>
              <a:t>研究内容</a:t>
            </a:r>
          </a:p>
        </p:txBody>
      </p:sp>
      <p:grpSp>
        <p:nvGrpSpPr>
          <p:cNvPr id="19" name="组合 18"/>
          <p:cNvGrpSpPr/>
          <p:nvPr/>
        </p:nvGrpSpPr>
        <p:grpSpPr>
          <a:xfrm flipH="1">
            <a:off x="313055" y="374015"/>
            <a:ext cx="470535" cy="353060"/>
            <a:chOff x="705852" y="593558"/>
            <a:chExt cx="641685" cy="481263"/>
          </a:xfrm>
        </p:grpSpPr>
        <p:sp>
          <p:nvSpPr>
            <p:cNvPr id="20" name="矩形: 圆角 4"/>
            <p:cNvSpPr/>
            <p:nvPr>
              <p:custDataLst>
                <p:tags r:id="rId3"/>
              </p:custDataLst>
            </p:nvPr>
          </p:nvSpPr>
          <p:spPr>
            <a:xfrm rot="2700000">
              <a:off x="866274" y="593558"/>
              <a:ext cx="481263" cy="481263"/>
            </a:xfrm>
            <a:prstGeom prst="roundRect">
              <a:avLst/>
            </a:prstGeom>
            <a:noFill/>
            <a:ln w="38100">
              <a:solidFill>
                <a:srgbClr val="AF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5"/>
            <p:cNvSpPr/>
            <p:nvPr>
              <p:custDataLst>
                <p:tags r:id="rId4"/>
              </p:custDataLst>
            </p:nvPr>
          </p:nvSpPr>
          <p:spPr>
            <a:xfrm rot="2700000">
              <a:off x="705852" y="593558"/>
              <a:ext cx="481263" cy="481263"/>
            </a:xfrm>
            <a:prstGeom prst="roundRect">
              <a:avLst/>
            </a:prstGeom>
            <a:solidFill>
              <a:srgbClr val="204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pic>
        <p:nvPicPr>
          <p:cNvPr id="3" name="图片 2">
            <a:extLst>
              <a:ext uri="{FF2B5EF4-FFF2-40B4-BE49-F238E27FC236}">
                <a16:creationId xmlns:a16="http://schemas.microsoft.com/office/drawing/2014/main" id="{F97D1A45-0701-48B5-9294-89E12A844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4404" y="1658332"/>
            <a:ext cx="5495925" cy="3352800"/>
          </a:xfrm>
          <a:prstGeom prst="rect">
            <a:avLst/>
          </a:prstGeom>
        </p:spPr>
      </p:pic>
      <p:sp>
        <p:nvSpPr>
          <p:cNvPr id="7" name="文本框 6">
            <a:extLst>
              <a:ext uri="{FF2B5EF4-FFF2-40B4-BE49-F238E27FC236}">
                <a16:creationId xmlns:a16="http://schemas.microsoft.com/office/drawing/2014/main" id="{E8C7C316-EDC0-47E4-9CF3-D799595D0119}"/>
              </a:ext>
            </a:extLst>
          </p:cNvPr>
          <p:cNvSpPr txBox="1"/>
          <p:nvPr/>
        </p:nvSpPr>
        <p:spPr>
          <a:xfrm>
            <a:off x="4411743" y="5721421"/>
            <a:ext cx="3571487" cy="307777"/>
          </a:xfrm>
          <a:prstGeom prst="rect">
            <a:avLst/>
          </a:prstGeom>
          <a:noFill/>
        </p:spPr>
        <p:txBody>
          <a:bodyPr wrap="square" rtlCol="0">
            <a:spAutoFit/>
          </a:bodyPr>
          <a:lstStyle/>
          <a:p>
            <a:r>
              <a:rPr lang="zh-CN" altLang="en-US" sz="1400" dirty="0"/>
              <a:t>图</a:t>
            </a:r>
            <a:r>
              <a:rPr lang="en-US" altLang="zh-CN" sz="1400" dirty="0"/>
              <a:t>9.</a:t>
            </a:r>
            <a:r>
              <a:rPr lang="zh-CN" altLang="en-US" sz="1400" dirty="0"/>
              <a:t>研究预期效果图</a:t>
            </a:r>
          </a:p>
        </p:txBody>
      </p:sp>
      <p:sp>
        <p:nvSpPr>
          <p:cNvPr id="2" name="文本框 1">
            <a:extLst>
              <a:ext uri="{FF2B5EF4-FFF2-40B4-BE49-F238E27FC236}">
                <a16:creationId xmlns:a16="http://schemas.microsoft.com/office/drawing/2014/main" id="{681AF8C9-E5E0-4230-B9FA-1059D78036FE}"/>
              </a:ext>
            </a:extLst>
          </p:cNvPr>
          <p:cNvSpPr txBox="1"/>
          <p:nvPr/>
        </p:nvSpPr>
        <p:spPr>
          <a:xfrm>
            <a:off x="4512296" y="5070523"/>
            <a:ext cx="2300140" cy="338554"/>
          </a:xfrm>
          <a:prstGeom prst="rect">
            <a:avLst/>
          </a:prstGeom>
          <a:noFill/>
        </p:spPr>
        <p:txBody>
          <a:bodyPr wrap="square" rtlCol="0">
            <a:spAutoFit/>
          </a:bodyPr>
          <a:lstStyle/>
          <a:p>
            <a:r>
              <a:rPr lang="zh-CN" altLang="en-US" sz="1600" dirty="0"/>
              <a:t>模型迭代次数</a:t>
            </a:r>
          </a:p>
        </p:txBody>
      </p:sp>
      <p:sp>
        <p:nvSpPr>
          <p:cNvPr id="4" name="文本框 3">
            <a:extLst>
              <a:ext uri="{FF2B5EF4-FFF2-40B4-BE49-F238E27FC236}">
                <a16:creationId xmlns:a16="http://schemas.microsoft.com/office/drawing/2014/main" id="{C9187D85-D16A-4C7F-86EC-00AAC01EB000}"/>
              </a:ext>
            </a:extLst>
          </p:cNvPr>
          <p:cNvSpPr txBox="1"/>
          <p:nvPr/>
        </p:nvSpPr>
        <p:spPr>
          <a:xfrm>
            <a:off x="2424061" y="2505173"/>
            <a:ext cx="430887" cy="1847653"/>
          </a:xfrm>
          <a:prstGeom prst="rect">
            <a:avLst/>
          </a:prstGeom>
          <a:noFill/>
        </p:spPr>
        <p:txBody>
          <a:bodyPr vert="eaVert" wrap="square" rtlCol="0">
            <a:spAutoFit/>
          </a:bodyPr>
          <a:lstStyle/>
          <a:p>
            <a:r>
              <a:rPr lang="zh-CN" altLang="en-US" sz="1600" dirty="0"/>
              <a:t>结果准确率</a:t>
            </a:r>
          </a:p>
        </p:txBody>
      </p:sp>
      <p:sp>
        <p:nvSpPr>
          <p:cNvPr id="10" name="文本框 9">
            <a:extLst>
              <a:ext uri="{FF2B5EF4-FFF2-40B4-BE49-F238E27FC236}">
                <a16:creationId xmlns:a16="http://schemas.microsoft.com/office/drawing/2014/main" id="{CC558FB1-5D77-4353-AE31-F0D319AA6E53}"/>
              </a:ext>
            </a:extLst>
          </p:cNvPr>
          <p:cNvSpPr txBox="1"/>
          <p:nvPr/>
        </p:nvSpPr>
        <p:spPr>
          <a:xfrm>
            <a:off x="6096000" y="6485642"/>
            <a:ext cx="694441" cy="369332"/>
          </a:xfrm>
          <a:prstGeom prst="rect">
            <a:avLst/>
          </a:prstGeom>
          <a:noFill/>
        </p:spPr>
        <p:txBody>
          <a:bodyPr wrap="square" rtlCol="0">
            <a:spAutoFit/>
          </a:bodyPr>
          <a:lstStyle/>
          <a:p>
            <a:r>
              <a:rPr lang="en-US" altLang="zh-CN" dirty="0"/>
              <a:t>13</a:t>
            </a:r>
            <a:endParaRPr lang="zh-CN" altLang="en-US" dirty="0"/>
          </a:p>
        </p:txBody>
      </p:sp>
      <p:sp>
        <p:nvSpPr>
          <p:cNvPr id="11" name="矩形 10">
            <a:extLst>
              <a:ext uri="{FF2B5EF4-FFF2-40B4-BE49-F238E27FC236}">
                <a16:creationId xmlns:a16="http://schemas.microsoft.com/office/drawing/2014/main" id="{1BF03118-C7B4-4FF9-B82F-C00B84170397}"/>
              </a:ext>
            </a:extLst>
          </p:cNvPr>
          <p:cNvSpPr/>
          <p:nvPr>
            <p:custDataLst>
              <p:tags r:id="rId2"/>
            </p:custDataLst>
          </p:nvPr>
        </p:nvSpPr>
        <p:spPr>
          <a:xfrm>
            <a:off x="856735" y="916125"/>
            <a:ext cx="1742785" cy="461665"/>
          </a:xfrm>
          <a:prstGeom prst="rect">
            <a:avLst/>
          </a:prstGeom>
        </p:spPr>
        <p:txBody>
          <a:bodyPr wrap="none">
            <a:spAutoFit/>
          </a:bodyPr>
          <a:lstStyle/>
          <a:p>
            <a:pPr marL="323850" indent="-323850">
              <a:buFont typeface="Wingdings" panose="05000000000000000000" charset="0"/>
              <a:buChar char="Ø"/>
            </a:pPr>
            <a:r>
              <a:rPr lang="zh-CN" altLang="en-US" sz="2400" b="1" dirty="0">
                <a:solidFill>
                  <a:schemeClr val="accent1"/>
                </a:solidFill>
                <a:latin typeface="微软雅黑" panose="020B0503020204020204" pitchFamily="34" charset="-122"/>
                <a:ea typeface="微软雅黑" panose="020B0503020204020204" pitchFamily="34" charset="-122"/>
              </a:rPr>
              <a:t>预期效果</a:t>
            </a:r>
          </a:p>
        </p:txBody>
      </p:sp>
    </p:spTree>
    <p:extLst>
      <p:ext uri="{BB962C8B-B14F-4D97-AF65-F5344CB8AC3E}">
        <p14:creationId xmlns:p14="http://schemas.microsoft.com/office/powerpoint/2010/main" val="2950649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27751" r="27751"/>
          <a:stretch>
            <a:fillRect/>
          </a:stretch>
        </p:blipFill>
        <p:spPr>
          <a:xfrm>
            <a:off x="0" y="0"/>
            <a:ext cx="4572000" cy="6858000"/>
          </a:xfrm>
          <a:prstGeom prst="rect">
            <a:avLst/>
          </a:prstGeom>
        </p:spPr>
      </p:pic>
      <p:sp>
        <p:nvSpPr>
          <p:cNvPr id="38" name="文本框 37"/>
          <p:cNvSpPr txBox="1"/>
          <p:nvPr/>
        </p:nvSpPr>
        <p:spPr>
          <a:xfrm>
            <a:off x="5342890" y="1043305"/>
            <a:ext cx="6930390" cy="1233805"/>
          </a:xfrm>
          <a:prstGeom prst="rect">
            <a:avLst/>
          </a:prstGeom>
          <a:noFill/>
        </p:spPr>
        <p:txBody>
          <a:bodyPr wrap="square">
            <a:noAutofit/>
          </a:bodyPr>
          <a:lstStyle/>
          <a:p>
            <a:pPr fontAlgn="base">
              <a:spcBef>
                <a:spcPct val="0"/>
              </a:spcBef>
              <a:spcAft>
                <a:spcPct val="0"/>
              </a:spcAft>
            </a:pPr>
            <a:r>
              <a:rPr lang="zh-CN" altLang="en-US" sz="3200" b="1" dirty="0">
                <a:solidFill>
                  <a:srgbClr val="045CA4"/>
                </a:solidFill>
                <a:latin typeface="微软雅黑" panose="020B0503020204020204" pitchFamily="34" charset="-122"/>
                <a:ea typeface="微软雅黑" panose="020B0503020204020204" pitchFamily="34" charset="-122"/>
              </a:rPr>
              <a:t>目录</a:t>
            </a:r>
          </a:p>
        </p:txBody>
      </p:sp>
      <p:cxnSp>
        <p:nvCxnSpPr>
          <p:cNvPr id="39" name="直接连接符 38"/>
          <p:cNvCxnSpPr/>
          <p:nvPr/>
        </p:nvCxnSpPr>
        <p:spPr>
          <a:xfrm>
            <a:off x="5357911" y="1886316"/>
            <a:ext cx="959211" cy="0"/>
          </a:xfrm>
          <a:prstGeom prst="line">
            <a:avLst/>
          </a:prstGeom>
          <a:ln w="63500">
            <a:solidFill>
              <a:srgbClr val="045CA4">
                <a:alpha val="5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320625" y="1886316"/>
            <a:ext cx="4716000" cy="0"/>
          </a:xfrm>
          <a:prstGeom prst="line">
            <a:avLst/>
          </a:prstGeom>
          <a:ln w="12700">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357911" y="2277404"/>
            <a:ext cx="959212" cy="511236"/>
          </a:xfrm>
          <a:prstGeom prst="rect">
            <a:avLst/>
          </a:prstGeom>
        </p:spPr>
        <p:txBody>
          <a:bodyPr wrap="square" anchor="ctr" anchorCtr="0">
            <a:noAutofit/>
          </a:bodyPr>
          <a:lstStyle/>
          <a:p>
            <a:pPr algn="ctr" fontAlgn="base">
              <a:spcBef>
                <a:spcPct val="0"/>
              </a:spcBef>
              <a:spcAft>
                <a:spcPct val="0"/>
              </a:spcAft>
            </a:pPr>
            <a:r>
              <a:rPr lang="en-US" altLang="zh-CN" sz="3200" b="1" dirty="0">
                <a:solidFill>
                  <a:schemeClr val="bg1">
                    <a:lumMod val="85000"/>
                  </a:schemeClr>
                </a:solidFill>
              </a:rPr>
              <a:t>01</a:t>
            </a:r>
            <a:endParaRPr lang="zh-CN" altLang="zh-CN" sz="3200" b="1" dirty="0">
              <a:solidFill>
                <a:schemeClr val="bg1">
                  <a:lumMod val="85000"/>
                </a:schemeClr>
              </a:solidFill>
            </a:endParaRPr>
          </a:p>
        </p:txBody>
      </p:sp>
      <p:sp>
        <p:nvSpPr>
          <p:cNvPr id="42" name="矩形 41"/>
          <p:cNvSpPr/>
          <p:nvPr/>
        </p:nvSpPr>
        <p:spPr>
          <a:xfrm>
            <a:off x="6317121" y="2339579"/>
            <a:ext cx="5364000" cy="386884"/>
          </a:xfrm>
          <a:prstGeom prst="rect">
            <a:avLst/>
          </a:prstGeom>
        </p:spPr>
        <p:txBody>
          <a:bodyPr wrap="square" anchor="ctr" anchorCtr="0">
            <a:no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a:t>
            </a:r>
          </a:p>
        </p:txBody>
      </p:sp>
      <p:cxnSp>
        <p:nvCxnSpPr>
          <p:cNvPr id="43" name="直接连接符 42"/>
          <p:cNvCxnSpPr/>
          <p:nvPr/>
        </p:nvCxnSpPr>
        <p:spPr>
          <a:xfrm>
            <a:off x="5357911" y="3246156"/>
            <a:ext cx="959211" cy="0"/>
          </a:xfrm>
          <a:prstGeom prst="line">
            <a:avLst/>
          </a:prstGeom>
          <a:ln w="63500">
            <a:solidFill>
              <a:srgbClr val="045CA4">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320625" y="3246156"/>
            <a:ext cx="4716000" cy="0"/>
          </a:xfrm>
          <a:prstGeom prst="line">
            <a:avLst/>
          </a:prstGeom>
          <a:ln w="127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357911" y="3637244"/>
            <a:ext cx="959212" cy="511236"/>
          </a:xfrm>
          <a:prstGeom prst="rect">
            <a:avLst/>
          </a:prstGeom>
        </p:spPr>
        <p:txBody>
          <a:bodyPr wrap="square" anchor="ctr" anchorCtr="0">
            <a:noAutofit/>
          </a:bodyPr>
          <a:lstStyle/>
          <a:p>
            <a:pPr algn="ctr" fontAlgn="base">
              <a:spcBef>
                <a:spcPct val="0"/>
              </a:spcBef>
              <a:spcAft>
                <a:spcPct val="0"/>
              </a:spcAft>
            </a:pPr>
            <a:r>
              <a:rPr lang="en-US" altLang="zh-CN" sz="3200" b="1" dirty="0">
                <a:solidFill>
                  <a:schemeClr val="bg1">
                    <a:lumMod val="85000"/>
                  </a:schemeClr>
                </a:solidFill>
              </a:rPr>
              <a:t>02</a:t>
            </a:r>
            <a:endParaRPr lang="zh-CN" altLang="zh-CN" sz="3200" b="1" dirty="0">
              <a:solidFill>
                <a:schemeClr val="bg1">
                  <a:lumMod val="85000"/>
                </a:schemeClr>
              </a:solidFill>
            </a:endParaRPr>
          </a:p>
        </p:txBody>
      </p:sp>
      <p:sp>
        <p:nvSpPr>
          <p:cNvPr id="46" name="矩形 45"/>
          <p:cNvSpPr/>
          <p:nvPr/>
        </p:nvSpPr>
        <p:spPr>
          <a:xfrm>
            <a:off x="6317121" y="3699419"/>
            <a:ext cx="5364000" cy="386884"/>
          </a:xfrm>
          <a:prstGeom prst="rect">
            <a:avLst/>
          </a:prstGeom>
        </p:spPr>
        <p:txBody>
          <a:bodyPr wrap="square" anchor="ctr" anchorCtr="0">
            <a:no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研究内容</a:t>
            </a:r>
          </a:p>
        </p:txBody>
      </p:sp>
      <p:cxnSp>
        <p:nvCxnSpPr>
          <p:cNvPr id="47" name="直接连接符 46"/>
          <p:cNvCxnSpPr/>
          <p:nvPr/>
        </p:nvCxnSpPr>
        <p:spPr>
          <a:xfrm>
            <a:off x="5357911" y="4605996"/>
            <a:ext cx="959211" cy="0"/>
          </a:xfrm>
          <a:prstGeom prst="line">
            <a:avLst/>
          </a:prstGeom>
          <a:ln w="63500">
            <a:solidFill>
              <a:srgbClr val="045CA4">
                <a:alpha val="5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320625" y="4605997"/>
            <a:ext cx="4716000" cy="0"/>
          </a:xfrm>
          <a:prstGeom prst="line">
            <a:avLst/>
          </a:prstGeom>
          <a:ln w="12700">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5357911" y="4997083"/>
            <a:ext cx="959212" cy="511236"/>
          </a:xfrm>
          <a:prstGeom prst="rect">
            <a:avLst/>
          </a:prstGeom>
        </p:spPr>
        <p:txBody>
          <a:bodyPr wrap="square" anchor="ctr" anchorCtr="0">
            <a:noAutofit/>
          </a:bodyPr>
          <a:lstStyle/>
          <a:p>
            <a:pPr marR="0" lvl="0" indent="0" algn="ctr" fontAlgn="base">
              <a:lnSpc>
                <a:spcPct val="100000"/>
              </a:lnSpc>
              <a:spcBef>
                <a:spcPct val="0"/>
              </a:spcBef>
              <a:spcAft>
                <a:spcPct val="0"/>
              </a:spcAft>
              <a:buClrTx/>
              <a:buSzTx/>
              <a:buFontTx/>
              <a:buNone/>
            </a:pPr>
            <a:r>
              <a:rPr lang="en-US" altLang="zh-CN" sz="3200" b="1" dirty="0">
                <a:solidFill>
                  <a:srgbClr val="265EA2"/>
                </a:solidFill>
              </a:rPr>
              <a:t>03</a:t>
            </a:r>
            <a:endParaRPr lang="zh-CN" altLang="zh-CN" sz="3200" b="1" dirty="0">
              <a:solidFill>
                <a:srgbClr val="265EA2"/>
              </a:solidFill>
            </a:endParaRPr>
          </a:p>
        </p:txBody>
      </p:sp>
      <p:sp>
        <p:nvSpPr>
          <p:cNvPr id="50" name="矩形 49"/>
          <p:cNvSpPr/>
          <p:nvPr/>
        </p:nvSpPr>
        <p:spPr>
          <a:xfrm>
            <a:off x="6317121" y="5059259"/>
            <a:ext cx="5364000" cy="386884"/>
          </a:xfrm>
          <a:prstGeom prst="rect">
            <a:avLst/>
          </a:prstGeom>
        </p:spPr>
        <p:txBody>
          <a:bodyPr wrap="square" anchor="ctr" anchorCtr="0">
            <a:noAutofit/>
          </a:bodyPr>
          <a:lstStyle/>
          <a:p>
            <a:r>
              <a:rPr lang="zh-CN" altLang="en-US" sz="2400" b="1" dirty="0">
                <a:solidFill>
                  <a:srgbClr val="265EA2"/>
                </a:solidFill>
                <a:latin typeface="微软雅黑" panose="020B0503020204020204" pitchFamily="34" charset="-122"/>
                <a:ea typeface="微软雅黑" panose="020B0503020204020204" pitchFamily="34" charset="-122"/>
              </a:rPr>
              <a:t>研究计划</a:t>
            </a:r>
          </a:p>
        </p:txBody>
      </p:sp>
      <p:sp>
        <p:nvSpPr>
          <p:cNvPr id="17" name="文本框 16">
            <a:extLst>
              <a:ext uri="{FF2B5EF4-FFF2-40B4-BE49-F238E27FC236}">
                <a16:creationId xmlns:a16="http://schemas.microsoft.com/office/drawing/2014/main" id="{E6B5B424-B08D-4C0A-A94C-CC45495D819B}"/>
              </a:ext>
            </a:extLst>
          </p:cNvPr>
          <p:cNvSpPr txBox="1"/>
          <p:nvPr/>
        </p:nvSpPr>
        <p:spPr>
          <a:xfrm>
            <a:off x="6096000" y="6485642"/>
            <a:ext cx="694441" cy="369332"/>
          </a:xfrm>
          <a:prstGeom prst="rect">
            <a:avLst/>
          </a:prstGeom>
          <a:noFill/>
        </p:spPr>
        <p:txBody>
          <a:bodyPr wrap="square" rtlCol="0">
            <a:spAutoFit/>
          </a:bodyPr>
          <a:lstStyle/>
          <a:p>
            <a:r>
              <a:rPr lang="en-US" altLang="zh-CN" dirty="0"/>
              <a:t>14</a:t>
            </a:r>
            <a:endParaRPr lang="zh-CN" altLang="en-US" dirty="0"/>
          </a:p>
        </p:txBody>
      </p:sp>
    </p:spTree>
    <p:custDataLst>
      <p:tags r:id="rId1"/>
    </p:custDataLst>
    <p:extLst>
      <p:ext uri="{BB962C8B-B14F-4D97-AF65-F5344CB8AC3E}">
        <p14:creationId xmlns:p14="http://schemas.microsoft.com/office/powerpoint/2010/main" val="3359736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a:spLocks noGrp="1"/>
          </p:cNvSpPr>
          <p:nvPr>
            <p:custDataLst>
              <p:tags r:id="rId1"/>
            </p:custDataLst>
          </p:nvPr>
        </p:nvSpPr>
        <p:spPr>
          <a:xfrm>
            <a:off x="920353" y="267639"/>
            <a:ext cx="1521919" cy="461665"/>
          </a:xfrm>
          <a:prstGeom prst="rect">
            <a:avLst/>
          </a:prstGeom>
          <a:solidFill>
            <a:schemeClr val="bg1">
              <a:lumMod val="95000"/>
            </a:schemeClr>
          </a:solidFill>
        </p:spPr>
        <p:txBody>
          <a:bodyPr wrap="none" lIns="144000" tIns="45720" rIns="144000" bIns="45720" anchor="ctr" anchorCtr="0">
            <a:spAutoFit/>
          </a:bodyPr>
          <a:lstStyle>
            <a:lvl1pPr marL="0" indent="0" algn="l" defTabSz="914400" rtl="0" eaLnBrk="1" latinLnBrk="0" hangingPunct="1">
              <a:lnSpc>
                <a:spcPct val="100000"/>
              </a:lnSpc>
              <a:spcBef>
                <a:spcPts val="1000"/>
              </a:spcBef>
              <a:buFont typeface="Arial" panose="020B0604020202020204" pitchFamily="34" charset="0"/>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lgn="l" defTabSz="914400" rtl="0" eaLnBrk="1" latinLnBrk="0" hangingPunct="1">
              <a:lnSpc>
                <a:spcPct val="90000"/>
              </a:lnSpc>
              <a:spcBef>
                <a:spcPts val="500"/>
              </a:spcBef>
              <a:buFont typeface="Arial" panose="020B0604020202020204" pitchFamily="34" charset="0"/>
              <a:buNone/>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lumMod val="50000"/>
                  </a:schemeClr>
                </a:solidFill>
              </a:rPr>
              <a:t>研究计划</a:t>
            </a:r>
          </a:p>
        </p:txBody>
      </p:sp>
      <p:grpSp>
        <p:nvGrpSpPr>
          <p:cNvPr id="19" name="组合 18"/>
          <p:cNvGrpSpPr/>
          <p:nvPr/>
        </p:nvGrpSpPr>
        <p:grpSpPr>
          <a:xfrm flipH="1">
            <a:off x="313055" y="374015"/>
            <a:ext cx="470535" cy="353060"/>
            <a:chOff x="705852" y="593558"/>
            <a:chExt cx="641685" cy="481263"/>
          </a:xfrm>
        </p:grpSpPr>
        <p:sp>
          <p:nvSpPr>
            <p:cNvPr id="20" name="矩形: 圆角 4"/>
            <p:cNvSpPr/>
            <p:nvPr>
              <p:custDataLst>
                <p:tags r:id="rId2"/>
              </p:custDataLst>
            </p:nvPr>
          </p:nvSpPr>
          <p:spPr>
            <a:xfrm rot="2700000">
              <a:off x="866274" y="593558"/>
              <a:ext cx="481263" cy="481263"/>
            </a:xfrm>
            <a:prstGeom prst="roundRect">
              <a:avLst/>
            </a:prstGeom>
            <a:noFill/>
            <a:ln w="38100">
              <a:solidFill>
                <a:srgbClr val="AF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5"/>
            <p:cNvSpPr/>
            <p:nvPr>
              <p:custDataLst>
                <p:tags r:id="rId3"/>
              </p:custDataLst>
            </p:nvPr>
          </p:nvSpPr>
          <p:spPr>
            <a:xfrm rot="2700000">
              <a:off x="705852" y="593558"/>
              <a:ext cx="481263" cy="481263"/>
            </a:xfrm>
            <a:prstGeom prst="roundRect">
              <a:avLst/>
            </a:prstGeom>
            <a:solidFill>
              <a:srgbClr val="204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aphicFrame>
        <p:nvGraphicFramePr>
          <p:cNvPr id="2" name="表格 1">
            <a:extLst>
              <a:ext uri="{FF2B5EF4-FFF2-40B4-BE49-F238E27FC236}">
                <a16:creationId xmlns:a16="http://schemas.microsoft.com/office/drawing/2014/main" id="{75801098-52D5-433F-BB00-555325BD285F}"/>
              </a:ext>
            </a:extLst>
          </p:cNvPr>
          <p:cNvGraphicFramePr>
            <a:graphicFrameLocks noGrp="1"/>
          </p:cNvGraphicFramePr>
          <p:nvPr>
            <p:extLst>
              <p:ext uri="{D42A27DB-BD31-4B8C-83A1-F6EECF244321}">
                <p14:modId xmlns:p14="http://schemas.microsoft.com/office/powerpoint/2010/main" val="872374588"/>
              </p:ext>
            </p:extLst>
          </p:nvPr>
        </p:nvGraphicFramePr>
        <p:xfrm>
          <a:off x="1294173" y="1407860"/>
          <a:ext cx="8663328" cy="4311870"/>
        </p:xfrm>
        <a:graphic>
          <a:graphicData uri="http://schemas.openxmlformats.org/drawingml/2006/table">
            <a:tbl>
              <a:tblPr firstRow="1" bandRow="1">
                <a:tableStyleId>{5C22544A-7EE6-4342-B048-85BDC9FD1C3A}</a:tableStyleId>
              </a:tblPr>
              <a:tblGrid>
                <a:gridCol w="2521082">
                  <a:extLst>
                    <a:ext uri="{9D8B030D-6E8A-4147-A177-3AD203B41FA5}">
                      <a16:colId xmlns:a16="http://schemas.microsoft.com/office/drawing/2014/main" val="1235763818"/>
                    </a:ext>
                  </a:extLst>
                </a:gridCol>
                <a:gridCol w="6142246">
                  <a:extLst>
                    <a:ext uri="{9D8B030D-6E8A-4147-A177-3AD203B41FA5}">
                      <a16:colId xmlns:a16="http://schemas.microsoft.com/office/drawing/2014/main" val="592442024"/>
                    </a:ext>
                  </a:extLst>
                </a:gridCol>
              </a:tblGrid>
              <a:tr h="505285">
                <a:tc>
                  <a:txBody>
                    <a:bodyPr/>
                    <a:lstStyle/>
                    <a:p>
                      <a:r>
                        <a:rPr lang="zh-CN" altLang="en-US" dirty="0"/>
                        <a:t>     时间节点</a:t>
                      </a:r>
                    </a:p>
                  </a:txBody>
                  <a:tcPr/>
                </a:tc>
                <a:tc>
                  <a:txBody>
                    <a:bodyPr/>
                    <a:lstStyle/>
                    <a:p>
                      <a:r>
                        <a:rPr lang="zh-CN" altLang="en-US" dirty="0"/>
                        <a:t>                                  工作内容</a:t>
                      </a:r>
                    </a:p>
                  </a:txBody>
                  <a:tcPr/>
                </a:tc>
                <a:extLst>
                  <a:ext uri="{0D108BD9-81ED-4DB2-BD59-A6C34878D82A}">
                    <a16:rowId xmlns:a16="http://schemas.microsoft.com/office/drawing/2014/main" val="872684198"/>
                  </a:ext>
                </a:extLst>
              </a:tr>
              <a:tr h="505285">
                <a:tc>
                  <a:txBody>
                    <a:bodyPr/>
                    <a:lstStyle/>
                    <a:p>
                      <a:r>
                        <a:rPr lang="en-US" altLang="zh-CN" dirty="0"/>
                        <a:t>2.1~2.28</a:t>
                      </a:r>
                      <a:endParaRPr lang="zh-CN" altLang="en-US" dirty="0"/>
                    </a:p>
                  </a:txBody>
                  <a:tcPr/>
                </a:tc>
                <a:tc>
                  <a:txBody>
                    <a:bodyPr/>
                    <a:lstStyle/>
                    <a:p>
                      <a:r>
                        <a:rPr lang="zh-CN" altLang="en-US" dirty="0"/>
                        <a:t>查阅文献，完成先期工作</a:t>
                      </a:r>
                    </a:p>
                  </a:txBody>
                  <a:tcPr/>
                </a:tc>
                <a:extLst>
                  <a:ext uri="{0D108BD9-81ED-4DB2-BD59-A6C34878D82A}">
                    <a16:rowId xmlns:a16="http://schemas.microsoft.com/office/drawing/2014/main" val="1154991131"/>
                  </a:ext>
                </a:extLst>
              </a:tr>
              <a:tr h="505285">
                <a:tc>
                  <a:txBody>
                    <a:bodyPr/>
                    <a:lstStyle/>
                    <a:p>
                      <a:r>
                        <a:rPr lang="en-US" altLang="zh-CN" dirty="0"/>
                        <a:t>3.1~3.5</a:t>
                      </a:r>
                      <a:endParaRPr lang="zh-CN" altLang="en-US" dirty="0"/>
                    </a:p>
                  </a:txBody>
                  <a:tcPr/>
                </a:tc>
                <a:tc>
                  <a:txBody>
                    <a:bodyPr/>
                    <a:lstStyle/>
                    <a:p>
                      <a:r>
                        <a:rPr lang="zh-CN" altLang="en-US" dirty="0"/>
                        <a:t>利用程序完成数据获取</a:t>
                      </a:r>
                    </a:p>
                  </a:txBody>
                  <a:tcPr/>
                </a:tc>
                <a:extLst>
                  <a:ext uri="{0D108BD9-81ED-4DB2-BD59-A6C34878D82A}">
                    <a16:rowId xmlns:a16="http://schemas.microsoft.com/office/drawing/2014/main" val="2546055024"/>
                  </a:ext>
                </a:extLst>
              </a:tr>
              <a:tr h="5052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3.6~3.15</a:t>
                      </a:r>
                      <a:endParaRPr lang="zh-CN" altLang="en-US" dirty="0"/>
                    </a:p>
                    <a:p>
                      <a:endParaRPr lang="zh-CN" altLang="en-US" dirty="0"/>
                    </a:p>
                  </a:txBody>
                  <a:tcPr/>
                </a:tc>
                <a:tc>
                  <a:txBody>
                    <a:bodyPr/>
                    <a:lstStyle/>
                    <a:p>
                      <a:r>
                        <a:rPr lang="zh-CN" altLang="en-US" dirty="0"/>
                        <a:t>完成内层神经网络程序编写</a:t>
                      </a:r>
                    </a:p>
                  </a:txBody>
                  <a:tcPr/>
                </a:tc>
                <a:extLst>
                  <a:ext uri="{0D108BD9-81ED-4DB2-BD59-A6C34878D82A}">
                    <a16:rowId xmlns:a16="http://schemas.microsoft.com/office/drawing/2014/main" val="197043424"/>
                  </a:ext>
                </a:extLst>
              </a:tr>
              <a:tr h="5052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3.16~3.25</a:t>
                      </a:r>
                      <a:endParaRPr lang="zh-CN" altLang="en-US" dirty="0"/>
                    </a:p>
                    <a:p>
                      <a:endParaRPr lang="zh-CN" altLang="en-US" dirty="0"/>
                    </a:p>
                  </a:txBody>
                  <a:tcPr/>
                </a:tc>
                <a:tc>
                  <a:txBody>
                    <a:bodyPr/>
                    <a:lstStyle/>
                    <a:p>
                      <a:r>
                        <a:rPr lang="zh-CN" altLang="en-US" dirty="0"/>
                        <a:t>完成</a:t>
                      </a:r>
                      <a:r>
                        <a:rPr lang="en-US" altLang="zh-CN" dirty="0"/>
                        <a:t>MAML</a:t>
                      </a:r>
                      <a:r>
                        <a:rPr lang="zh-CN" altLang="en-US" dirty="0"/>
                        <a:t>程序编写以及相关程序整合</a:t>
                      </a:r>
                    </a:p>
                  </a:txBody>
                  <a:tcPr/>
                </a:tc>
                <a:extLst>
                  <a:ext uri="{0D108BD9-81ED-4DB2-BD59-A6C34878D82A}">
                    <a16:rowId xmlns:a16="http://schemas.microsoft.com/office/drawing/2014/main" val="398266123"/>
                  </a:ext>
                </a:extLst>
              </a:tr>
              <a:tr h="505285">
                <a:tc>
                  <a:txBody>
                    <a:bodyPr/>
                    <a:lstStyle/>
                    <a:p>
                      <a:r>
                        <a:rPr lang="en-US" altLang="zh-CN" dirty="0"/>
                        <a:t>3.26~3.31</a:t>
                      </a:r>
                      <a:endParaRPr lang="zh-CN" altLang="en-US" dirty="0"/>
                    </a:p>
                  </a:txBody>
                  <a:tcPr/>
                </a:tc>
                <a:tc>
                  <a:txBody>
                    <a:bodyPr/>
                    <a:lstStyle/>
                    <a:p>
                      <a:r>
                        <a:rPr lang="zh-CN" altLang="en-US" dirty="0"/>
                        <a:t>训练模型，完成相关分析</a:t>
                      </a:r>
                    </a:p>
                  </a:txBody>
                  <a:tcPr/>
                </a:tc>
                <a:extLst>
                  <a:ext uri="{0D108BD9-81ED-4DB2-BD59-A6C34878D82A}">
                    <a16:rowId xmlns:a16="http://schemas.microsoft.com/office/drawing/2014/main" val="3888269985"/>
                  </a:ext>
                </a:extLst>
              </a:tr>
              <a:tr h="505285">
                <a:tc>
                  <a:txBody>
                    <a:bodyPr/>
                    <a:lstStyle/>
                    <a:p>
                      <a:r>
                        <a:rPr lang="en-US" altLang="zh-CN" dirty="0"/>
                        <a:t>4.1~4.10</a:t>
                      </a:r>
                      <a:endParaRPr lang="zh-CN" altLang="en-US" dirty="0"/>
                    </a:p>
                  </a:txBody>
                  <a:tcPr/>
                </a:tc>
                <a:tc>
                  <a:txBody>
                    <a:bodyPr/>
                    <a:lstStyle/>
                    <a:p>
                      <a:r>
                        <a:rPr lang="zh-CN" altLang="en-US" dirty="0"/>
                        <a:t>完成论文初稿撰写</a:t>
                      </a:r>
                    </a:p>
                  </a:txBody>
                  <a:tcPr/>
                </a:tc>
                <a:extLst>
                  <a:ext uri="{0D108BD9-81ED-4DB2-BD59-A6C34878D82A}">
                    <a16:rowId xmlns:a16="http://schemas.microsoft.com/office/drawing/2014/main" val="3205330886"/>
                  </a:ext>
                </a:extLst>
              </a:tr>
              <a:tr h="505285">
                <a:tc>
                  <a:txBody>
                    <a:bodyPr/>
                    <a:lstStyle/>
                    <a:p>
                      <a:r>
                        <a:rPr lang="en-US" altLang="zh-CN" dirty="0"/>
                        <a:t>4.11~</a:t>
                      </a:r>
                      <a:endParaRPr lang="zh-CN" altLang="en-US" dirty="0"/>
                    </a:p>
                  </a:txBody>
                  <a:tcPr/>
                </a:tc>
                <a:tc>
                  <a:txBody>
                    <a:bodyPr/>
                    <a:lstStyle/>
                    <a:p>
                      <a:r>
                        <a:rPr lang="zh-CN" altLang="en-US" dirty="0"/>
                        <a:t>完善毕设相关工作</a:t>
                      </a:r>
                    </a:p>
                  </a:txBody>
                  <a:tcPr/>
                </a:tc>
                <a:extLst>
                  <a:ext uri="{0D108BD9-81ED-4DB2-BD59-A6C34878D82A}">
                    <a16:rowId xmlns:a16="http://schemas.microsoft.com/office/drawing/2014/main" val="401541461"/>
                  </a:ext>
                </a:extLst>
              </a:tr>
            </a:tbl>
          </a:graphicData>
        </a:graphic>
      </p:graphicFrame>
      <p:sp>
        <p:nvSpPr>
          <p:cNvPr id="7" name="文本框 6">
            <a:extLst>
              <a:ext uri="{FF2B5EF4-FFF2-40B4-BE49-F238E27FC236}">
                <a16:creationId xmlns:a16="http://schemas.microsoft.com/office/drawing/2014/main" id="{C09F7D95-681E-4500-B3F3-113D0A07C90C}"/>
              </a:ext>
            </a:extLst>
          </p:cNvPr>
          <p:cNvSpPr txBox="1"/>
          <p:nvPr/>
        </p:nvSpPr>
        <p:spPr>
          <a:xfrm>
            <a:off x="6096000" y="6485642"/>
            <a:ext cx="694441" cy="369332"/>
          </a:xfrm>
          <a:prstGeom prst="rect">
            <a:avLst/>
          </a:prstGeom>
          <a:noFill/>
        </p:spPr>
        <p:txBody>
          <a:bodyPr wrap="square" rtlCol="0">
            <a:spAutoFit/>
          </a:bodyPr>
          <a:lstStyle/>
          <a:p>
            <a:r>
              <a:rPr lang="en-US" altLang="zh-CN" dirty="0"/>
              <a:t>15</a:t>
            </a:r>
            <a:endParaRPr lang="zh-CN" altLang="en-US" dirty="0"/>
          </a:p>
        </p:txBody>
      </p:sp>
    </p:spTree>
    <p:extLst>
      <p:ext uri="{BB962C8B-B14F-4D97-AF65-F5344CB8AC3E}">
        <p14:creationId xmlns:p14="http://schemas.microsoft.com/office/powerpoint/2010/main" val="3695364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t="7493" r="21999" b="12861"/>
          <a:stretch>
            <a:fillRect/>
          </a:stretch>
        </p:blipFill>
        <p:spPr>
          <a:xfrm>
            <a:off x="3687957" y="1274828"/>
            <a:ext cx="8504043" cy="3941953"/>
          </a:xfrm>
          <a:prstGeom prst="rect">
            <a:avLst/>
          </a:prstGeom>
        </p:spPr>
      </p:pic>
      <p:sp>
        <p:nvSpPr>
          <p:cNvPr id="4" name="矩形 4"/>
          <p:cNvSpPr/>
          <p:nvPr/>
        </p:nvSpPr>
        <p:spPr>
          <a:xfrm>
            <a:off x="0" y="1233058"/>
            <a:ext cx="6672064" cy="4025492"/>
          </a:xfrm>
          <a:custGeom>
            <a:avLst/>
            <a:gdLst>
              <a:gd name="connsiteX0" fmla="*/ 0 w 4748212"/>
              <a:gd name="connsiteY0" fmla="*/ 0 h 2952328"/>
              <a:gd name="connsiteX1" fmla="*/ 4748212 w 4748212"/>
              <a:gd name="connsiteY1" fmla="*/ 0 h 2952328"/>
              <a:gd name="connsiteX2" fmla="*/ 4748212 w 4748212"/>
              <a:gd name="connsiteY2" fmla="*/ 2952328 h 2952328"/>
              <a:gd name="connsiteX3" fmla="*/ 0 w 4748212"/>
              <a:gd name="connsiteY3" fmla="*/ 2952328 h 2952328"/>
              <a:gd name="connsiteX4" fmla="*/ 0 w 4748212"/>
              <a:gd name="connsiteY4" fmla="*/ 0 h 2952328"/>
              <a:gd name="connsiteX0-1" fmla="*/ 0 w 4748212"/>
              <a:gd name="connsiteY0-2" fmla="*/ 0 h 2956465"/>
              <a:gd name="connsiteX1-3" fmla="*/ 4748212 w 4748212"/>
              <a:gd name="connsiteY1-4" fmla="*/ 0 h 2956465"/>
              <a:gd name="connsiteX2-5" fmla="*/ 4748212 w 4748212"/>
              <a:gd name="connsiteY2-6" fmla="*/ 2952328 h 2956465"/>
              <a:gd name="connsiteX3-7" fmla="*/ 3591499 w 4748212"/>
              <a:gd name="connsiteY3-8" fmla="*/ 2956465 h 2956465"/>
              <a:gd name="connsiteX4-9" fmla="*/ 0 w 4748212"/>
              <a:gd name="connsiteY4-10" fmla="*/ 2952328 h 2956465"/>
              <a:gd name="connsiteX5" fmla="*/ 0 w 4748212"/>
              <a:gd name="connsiteY5" fmla="*/ 0 h 2956465"/>
              <a:gd name="connsiteX0-11" fmla="*/ 0 w 4748212"/>
              <a:gd name="connsiteY0-12" fmla="*/ 0 h 2956465"/>
              <a:gd name="connsiteX1-13" fmla="*/ 4748212 w 4748212"/>
              <a:gd name="connsiteY1-14" fmla="*/ 0 h 2956465"/>
              <a:gd name="connsiteX2-15" fmla="*/ 3591499 w 4748212"/>
              <a:gd name="connsiteY2-16" fmla="*/ 2956465 h 2956465"/>
              <a:gd name="connsiteX3-17" fmla="*/ 0 w 4748212"/>
              <a:gd name="connsiteY3-18" fmla="*/ 2952328 h 2956465"/>
              <a:gd name="connsiteX4-19" fmla="*/ 0 w 4748212"/>
              <a:gd name="connsiteY4-20" fmla="*/ 0 h 29564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48212" h="2956465">
                <a:moveTo>
                  <a:pt x="0" y="0"/>
                </a:moveTo>
                <a:lnTo>
                  <a:pt x="4748212" y="0"/>
                </a:lnTo>
                <a:lnTo>
                  <a:pt x="3591499" y="2956465"/>
                </a:lnTo>
                <a:lnTo>
                  <a:pt x="0" y="2952328"/>
                </a:lnTo>
                <a:lnTo>
                  <a:pt x="0" y="0"/>
                </a:lnTo>
                <a:close/>
              </a:path>
            </a:pathLst>
          </a:custGeom>
          <a:solidFill>
            <a:srgbClr val="045CA4"/>
          </a:solidFill>
          <a:ln>
            <a:no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prstClr val="white"/>
              </a:solidFill>
              <a:latin typeface="方正黑体简体" panose="02010601030101010101" pitchFamily="2" charset="-122"/>
              <a:ea typeface="方正黑体简体" panose="02010601030101010101" pitchFamily="2" charset="-122"/>
              <a:cs typeface="+mn-ea"/>
              <a:sym typeface="+mn-lt"/>
            </a:endParaRPr>
          </a:p>
        </p:txBody>
      </p:sp>
      <p:grpSp>
        <p:nvGrpSpPr>
          <p:cNvPr id="11" name="组合 10"/>
          <p:cNvGrpSpPr/>
          <p:nvPr/>
        </p:nvGrpSpPr>
        <p:grpSpPr>
          <a:xfrm>
            <a:off x="10167981" y="5852873"/>
            <a:ext cx="1528719" cy="302527"/>
            <a:chOff x="5796136" y="4189567"/>
            <a:chExt cx="1146539" cy="226895"/>
          </a:xfrm>
          <a:solidFill>
            <a:srgbClr val="045CA4"/>
          </a:solidFill>
          <a:effectLst>
            <a:outerShdw blurRad="254000" dist="63500" dir="2700000" algn="tl" rotWithShape="0">
              <a:prstClr val="black">
                <a:alpha val="30000"/>
              </a:prstClr>
            </a:outerShdw>
          </a:effectLst>
        </p:grpSpPr>
        <p:sp>
          <p:nvSpPr>
            <p:cNvPr id="1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grpSp>
      <p:cxnSp>
        <p:nvCxnSpPr>
          <p:cNvPr id="20" name="直接连接符 19"/>
          <p:cNvCxnSpPr/>
          <p:nvPr/>
        </p:nvCxnSpPr>
        <p:spPr>
          <a:xfrm>
            <a:off x="4794136" y="6000039"/>
            <a:ext cx="5189619" cy="0"/>
          </a:xfrm>
          <a:prstGeom prst="line">
            <a:avLst/>
          </a:prstGeom>
          <a:ln w="38100">
            <a:solidFill>
              <a:srgbClr val="045CA4"/>
            </a:solidFill>
          </a:ln>
          <a:effectLst>
            <a:outerShdw blurRad="254000" dist="635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pic>
        <p:nvPicPr>
          <p:cNvPr id="31" name="图片 30"/>
          <p:cNvPicPr/>
          <p:nvPr/>
        </p:nvPicPr>
        <p:blipFill>
          <a:blip r:embed="rId4" cstate="hqprint"/>
          <a:stretch>
            <a:fillRect/>
          </a:stretch>
        </p:blipFill>
        <p:spPr>
          <a:xfrm>
            <a:off x="482600" y="254106"/>
            <a:ext cx="724123" cy="724123"/>
          </a:xfrm>
          <a:prstGeom prst="rect">
            <a:avLst/>
          </a:prstGeom>
        </p:spPr>
      </p:pic>
      <p:sp>
        <p:nvSpPr>
          <p:cNvPr id="32" name="Rectangle 1"/>
          <p:cNvSpPr>
            <a:spLocks noChangeArrowheads="1"/>
          </p:cNvSpPr>
          <p:nvPr/>
        </p:nvSpPr>
        <p:spPr bwMode="auto">
          <a:xfrm>
            <a:off x="1207772" y="301030"/>
            <a:ext cx="2953119" cy="592173"/>
          </a:xfrm>
          <a:prstGeom prst="rect">
            <a:avLst/>
          </a:prstGeom>
          <a:noFill/>
          <a:ln>
            <a:noFill/>
          </a:ln>
          <a:effectLst/>
        </p:spPr>
        <p:txBody>
          <a:bodyPr vert="horz" wrap="square" lIns="91440" tIns="63480" rIns="50784" bIns="6348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dist" defTabSz="914400" rtl="0" eaLnBrk="0" fontAlgn="base" latinLnBrk="0" hangingPunct="0">
              <a:lnSpc>
                <a:spcPct val="110000"/>
              </a:lnSpc>
              <a:spcBef>
                <a:spcPct val="0"/>
              </a:spcBef>
              <a:spcAft>
                <a:spcPct val="0"/>
              </a:spcAft>
              <a:buClrTx/>
              <a:buSzTx/>
              <a:buFontTx/>
              <a:buNone/>
            </a:pPr>
            <a:r>
              <a:rPr kumimoji="0" lang="zh-CN" altLang="zh-CN" sz="2000" i="0" u="none" strike="noStrike" cap="none" normalizeH="0" baseline="0" dirty="0">
                <a:ln>
                  <a:noFill/>
                </a:ln>
                <a:solidFill>
                  <a:srgbClr val="045CA4"/>
                </a:solidFill>
                <a:effectLst/>
                <a:latin typeface="微软雅黑" panose="020B0503020204020204" pitchFamily="34" charset="-122"/>
                <a:ea typeface="微软雅黑" panose="020B0503020204020204" pitchFamily="34" charset="-122"/>
              </a:rPr>
              <a:t>厦门大学海洋与地球学院</a:t>
            </a:r>
          </a:p>
          <a:p>
            <a:pPr marL="0" marR="0" lvl="0" indent="0" algn="dist" defTabSz="914400" rtl="0" eaLnBrk="0" fontAlgn="base" latinLnBrk="0" hangingPunct="0">
              <a:lnSpc>
                <a:spcPct val="110000"/>
              </a:lnSpc>
              <a:spcBef>
                <a:spcPct val="0"/>
              </a:spcBef>
              <a:spcAft>
                <a:spcPct val="0"/>
              </a:spcAft>
              <a:buClrTx/>
              <a:buSzTx/>
              <a:buFontTx/>
              <a:buNone/>
            </a:pPr>
            <a:r>
              <a:rPr kumimoji="0" lang="zh-CN" altLang="zh-CN" sz="800" i="0" u="none" strike="noStrike" cap="none" normalizeH="0" baseline="0" dirty="0">
                <a:ln>
                  <a:noFill/>
                </a:ln>
                <a:solidFill>
                  <a:srgbClr val="045CA4"/>
                </a:solidFill>
                <a:effectLst/>
                <a:latin typeface="微软雅黑" panose="020B0503020204020204" pitchFamily="34" charset="-122"/>
                <a:ea typeface="微软雅黑" panose="020B0503020204020204" pitchFamily="34" charset="-122"/>
              </a:rPr>
              <a:t>College of Ocean and Earth Sciences</a:t>
            </a:r>
            <a:r>
              <a:rPr kumimoji="0" lang="en-US" altLang="zh-CN" sz="800" i="0" u="none" strike="noStrike" cap="none" normalizeH="0" baseline="0" dirty="0">
                <a:ln>
                  <a:noFill/>
                </a:ln>
                <a:solidFill>
                  <a:srgbClr val="045CA4"/>
                </a:solidFill>
                <a:effectLst/>
                <a:latin typeface="微软雅黑" panose="020B0503020204020204" pitchFamily="34" charset="-122"/>
                <a:ea typeface="微软雅黑" panose="020B0503020204020204" pitchFamily="34" charset="-122"/>
              </a:rPr>
              <a:t>, Xiamen University</a:t>
            </a:r>
            <a:endParaRPr kumimoji="0" lang="zh-CN" altLang="zh-CN" sz="800" i="0" u="none" strike="noStrike" cap="none" normalizeH="0" baseline="0" dirty="0">
              <a:ln>
                <a:noFill/>
              </a:ln>
              <a:solidFill>
                <a:srgbClr val="045CA4"/>
              </a:solidFill>
              <a:effectLst/>
              <a:latin typeface="Verdana" panose="020B0604030504040204" pitchFamily="34" charset="0"/>
            </a:endParaRPr>
          </a:p>
        </p:txBody>
      </p:sp>
      <p:sp>
        <p:nvSpPr>
          <p:cNvPr id="3" name="TextBox 10"/>
          <p:cNvSpPr txBox="1"/>
          <p:nvPr/>
        </p:nvSpPr>
        <p:spPr>
          <a:xfrm>
            <a:off x="1424940" y="2479624"/>
            <a:ext cx="2976880" cy="1106805"/>
          </a:xfrm>
          <a:prstGeom prst="rect">
            <a:avLst/>
          </a:prstGeom>
          <a:noFill/>
        </p:spPr>
        <p:txBody>
          <a:bodyPr wrap="none" rtlCol="0">
            <a:spAutoFit/>
          </a:bodyPr>
          <a:lstStyle/>
          <a:p>
            <a:pPr defTabSz="1219200">
              <a:lnSpc>
                <a:spcPct val="150000"/>
              </a:lnSpc>
            </a:pPr>
            <a:r>
              <a:rPr lang="zh-CN" altLang="en-US" sz="4400" b="1" dirty="0">
                <a:solidFill>
                  <a:prstClr val="white"/>
                </a:solidFill>
                <a:latin typeface="微软雅黑" panose="020B0503020204020204" pitchFamily="34" charset="-122"/>
                <a:ea typeface="微软雅黑" panose="020B0503020204020204" pitchFamily="34" charset="-122"/>
                <a:cs typeface="+mn-ea"/>
                <a:sym typeface="+mn-lt"/>
              </a:rPr>
              <a:t>谢谢大家！</a:t>
            </a:r>
          </a:p>
        </p:txBody>
      </p:sp>
      <p:sp>
        <p:nvSpPr>
          <p:cNvPr id="21" name="文本框 20">
            <a:extLst>
              <a:ext uri="{FF2B5EF4-FFF2-40B4-BE49-F238E27FC236}">
                <a16:creationId xmlns:a16="http://schemas.microsoft.com/office/drawing/2014/main" id="{23390AB0-60C3-4634-B8BF-C4092611DE41}"/>
              </a:ext>
            </a:extLst>
          </p:cNvPr>
          <p:cNvSpPr txBox="1"/>
          <p:nvPr/>
        </p:nvSpPr>
        <p:spPr>
          <a:xfrm>
            <a:off x="6096000" y="6485642"/>
            <a:ext cx="694441" cy="369332"/>
          </a:xfrm>
          <a:prstGeom prst="rect">
            <a:avLst/>
          </a:prstGeom>
          <a:noFill/>
        </p:spPr>
        <p:txBody>
          <a:bodyPr wrap="square" rtlCol="0">
            <a:spAutoFit/>
          </a:bodyPr>
          <a:lstStyle/>
          <a:p>
            <a:r>
              <a:rPr lang="en-US" altLang="zh-CN" dirty="0"/>
              <a:t>16</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482600" y="990600"/>
            <a:ext cx="7677102" cy="400110"/>
          </a:xfrm>
          <a:prstGeom prst="rect">
            <a:avLst/>
          </a:prstGeom>
        </p:spPr>
        <p:txBody>
          <a:bodyPr wrap="none">
            <a:spAutoFit/>
          </a:bodyPr>
          <a:lstStyle/>
          <a:p>
            <a:pPr marL="323850" indent="-323850">
              <a:buFont typeface="Wingdings" panose="05000000000000000000" charset="0"/>
              <a:buChar char="Ø"/>
            </a:pPr>
            <a:r>
              <a:rPr lang="zh-CN" altLang="en-US" sz="2000" dirty="0">
                <a:solidFill>
                  <a:srgbClr val="FFFFFF"/>
                </a:solidFill>
                <a:latin typeface="微软雅黑" panose="020B0503020204020204" pitchFamily="34" charset="-122"/>
                <a:ea typeface="微软雅黑" panose="020B0503020204020204" pitchFamily="34" charset="-122"/>
              </a:rPr>
              <a:t>网站平台，共有网站</a:t>
            </a:r>
            <a:r>
              <a:rPr lang="en-US" altLang="zh-CN" sz="2000" dirty="0">
                <a:solidFill>
                  <a:srgbClr val="FFFFFF"/>
                </a:solidFill>
                <a:latin typeface="微软雅黑" panose="020B0503020204020204" pitchFamily="34" charset="-122"/>
                <a:ea typeface="微软雅黑" panose="020B0503020204020204" pitchFamily="34" charset="-122"/>
              </a:rPr>
              <a:t>40</a:t>
            </a:r>
            <a:r>
              <a:rPr lang="zh-CN" altLang="en-US" sz="2000" dirty="0">
                <a:solidFill>
                  <a:srgbClr val="FFFFFF"/>
                </a:solidFill>
                <a:latin typeface="微软雅黑" panose="020B0503020204020204" pitchFamily="34" charset="-122"/>
                <a:ea typeface="微软雅黑" panose="020B0503020204020204" pitchFamily="34" charset="-122"/>
              </a:rPr>
              <a:t>个，其中</a:t>
            </a:r>
            <a:r>
              <a:rPr lang="en-US" altLang="zh-CN" sz="2000" dirty="0">
                <a:solidFill>
                  <a:srgbClr val="FFFFFF"/>
                </a:solidFill>
                <a:latin typeface="微软雅黑" panose="020B0503020204020204" pitchFamily="34" charset="-122"/>
                <a:ea typeface="微软雅黑" panose="020B0503020204020204" pitchFamily="34" charset="-122"/>
              </a:rPr>
              <a:t>29</a:t>
            </a:r>
            <a:r>
              <a:rPr lang="zh-CN" altLang="en-US" sz="2000" dirty="0">
                <a:solidFill>
                  <a:srgbClr val="FFFFFF"/>
                </a:solidFill>
                <a:latin typeface="微软雅黑" panose="020B0503020204020204" pitchFamily="34" charset="-122"/>
                <a:ea typeface="微软雅黑" panose="020B0503020204020204" pitchFamily="34" charset="-122"/>
              </a:rPr>
              <a:t>个在用（其中</a:t>
            </a:r>
            <a:r>
              <a:rPr lang="en-US" altLang="zh-CN" sz="2000" dirty="0">
                <a:solidFill>
                  <a:srgbClr val="FFFFFF"/>
                </a:solidFill>
                <a:latin typeface="微软雅黑" panose="020B0503020204020204" pitchFamily="34" charset="-122"/>
                <a:ea typeface="微软雅黑" panose="020B0503020204020204" pitchFamily="34" charset="-122"/>
              </a:rPr>
              <a:t>8</a:t>
            </a:r>
            <a:r>
              <a:rPr lang="zh-CN" altLang="en-US" sz="2000" dirty="0">
                <a:solidFill>
                  <a:srgbClr val="FFFFFF"/>
                </a:solidFill>
                <a:latin typeface="微软雅黑" panose="020B0503020204020204" pitchFamily="34" charset="-122"/>
                <a:ea typeface="微软雅黑" panose="020B0503020204020204" pitchFamily="34" charset="-122"/>
              </a:rPr>
              <a:t>个为网站群）</a:t>
            </a:r>
          </a:p>
        </p:txBody>
      </p:sp>
      <p:sp>
        <p:nvSpPr>
          <p:cNvPr id="2" name="文本框 1">
            <a:extLst>
              <a:ext uri="{FF2B5EF4-FFF2-40B4-BE49-F238E27FC236}">
                <a16:creationId xmlns:a16="http://schemas.microsoft.com/office/drawing/2014/main" id="{0CA45F12-5461-4A4F-BC53-98B7318DB5E1}"/>
              </a:ext>
            </a:extLst>
          </p:cNvPr>
          <p:cNvSpPr txBox="1"/>
          <p:nvPr/>
        </p:nvSpPr>
        <p:spPr>
          <a:xfrm>
            <a:off x="482600" y="200174"/>
            <a:ext cx="9982726" cy="8063746"/>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[1]Chapman, N. R. &amp; Shang, E. C. Review of </a:t>
            </a:r>
            <a:r>
              <a:rPr lang="en-US" altLang="zh-CN" sz="1600" dirty="0" err="1">
                <a:latin typeface="Times New Roman" panose="02020603050405020304" pitchFamily="18" charset="0"/>
                <a:cs typeface="Times New Roman" panose="02020603050405020304" pitchFamily="18" charset="0"/>
              </a:rPr>
              <a:t>Geoacoustic</a:t>
            </a:r>
            <a:r>
              <a:rPr lang="en-US" altLang="zh-CN" sz="1600" dirty="0">
                <a:latin typeface="Times New Roman" panose="02020603050405020304" pitchFamily="18" charset="0"/>
                <a:cs typeface="Times New Roman" panose="02020603050405020304" pitchFamily="18" charset="0"/>
              </a:rPr>
              <a:t> Inversion in Underwater Acoustics. </a:t>
            </a:r>
            <a:r>
              <a:rPr lang="en-US" altLang="zh-CN" sz="1600" i="1" dirty="0">
                <a:latin typeface="Times New Roman" panose="02020603050405020304" pitchFamily="18" charset="0"/>
                <a:cs typeface="Times New Roman" panose="02020603050405020304" pitchFamily="18" charset="0"/>
              </a:rPr>
              <a:t>J. </a:t>
            </a:r>
            <a:r>
              <a:rPr lang="en-US" altLang="zh-CN" sz="1600" i="1" dirty="0" err="1">
                <a:latin typeface="Times New Roman" panose="02020603050405020304" pitchFamily="18" charset="0"/>
                <a:cs typeface="Times New Roman" panose="02020603050405020304" pitchFamily="18" charset="0"/>
              </a:rPr>
              <a:t>Theor</a:t>
            </a:r>
            <a:r>
              <a:rPr lang="en-US" altLang="zh-CN" sz="1600" i="1" dirty="0">
                <a:latin typeface="Times New Roman" panose="02020603050405020304" pitchFamily="18" charset="0"/>
                <a:cs typeface="Times New Roman" panose="02020603050405020304" pitchFamily="18" charset="0"/>
              </a:rPr>
              <a:t>. Comp. </a:t>
            </a:r>
            <a:r>
              <a:rPr lang="en-US" altLang="zh-CN" sz="1600" i="1" dirty="0" err="1">
                <a:latin typeface="Times New Roman" panose="02020603050405020304" pitchFamily="18" charset="0"/>
                <a:cs typeface="Times New Roman" panose="02020603050405020304" pitchFamily="18" charset="0"/>
              </a:rPr>
              <a:t>Acout</a:t>
            </a:r>
            <a:r>
              <a:rPr lang="en-US" altLang="zh-CN" sz="1600" i="1"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29, 2130004 (2021).</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[2] </a:t>
            </a:r>
            <a:r>
              <a:rPr lang="en-US" altLang="zh-CN" sz="1600" dirty="0" err="1">
                <a:latin typeface="Times New Roman" panose="02020603050405020304" pitchFamily="18" charset="0"/>
                <a:cs typeface="Times New Roman" panose="02020603050405020304" pitchFamily="18" charset="0"/>
              </a:rPr>
              <a:t>Ohta</a:t>
            </a:r>
            <a:r>
              <a:rPr lang="en-US" altLang="zh-CN" sz="1600" dirty="0">
                <a:latin typeface="Times New Roman" panose="02020603050405020304" pitchFamily="18" charset="0"/>
                <a:cs typeface="Times New Roman" panose="02020603050405020304" pitchFamily="18" charset="0"/>
              </a:rPr>
              <a:t>, K.; Matsumoto, S.; Okabe, K.; Asano, K.; Kanamori, Y. Estimation of shear wave speed in ocean-bottom sediment using electromagnetic induction source. IEEE J. Ocean. Eng. 2008, 33, 233–239.</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[3] Snellen, M.; Simons, D.G.; Van Moll, C. Application of differential evolution as an </a:t>
            </a:r>
            <a:r>
              <a:rPr lang="en-US" altLang="zh-CN" sz="1600" dirty="0" err="1">
                <a:latin typeface="Times New Roman" panose="02020603050405020304" pitchFamily="18" charset="0"/>
                <a:cs typeface="Times New Roman" panose="02020603050405020304" pitchFamily="18" charset="0"/>
              </a:rPr>
              <a:t>optimisation</a:t>
            </a:r>
            <a:r>
              <a:rPr lang="en-US" altLang="zh-CN" sz="1600" dirty="0">
                <a:latin typeface="Times New Roman" panose="02020603050405020304" pitchFamily="18" charset="0"/>
                <a:cs typeface="Times New Roman" panose="02020603050405020304" pitchFamily="18" charset="0"/>
              </a:rPr>
              <a:t> method for geo-acoustic inversion. In Proceedings of the 7th European Conference on Underwater Acoustics, Delft, The Netherlands, 5–8 July 2004; pp. 721–726.</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[4] </a:t>
            </a:r>
            <a:r>
              <a:rPr lang="en-US" altLang="zh-CN" sz="1600" dirty="0" err="1">
                <a:latin typeface="Times New Roman" panose="02020603050405020304" pitchFamily="18" charset="0"/>
                <a:cs typeface="Times New Roman" panose="02020603050405020304" pitchFamily="18" charset="0"/>
              </a:rPr>
              <a:t>Dosso</a:t>
            </a:r>
            <a:r>
              <a:rPr lang="en-US" altLang="zh-CN" sz="1600" dirty="0">
                <a:latin typeface="Times New Roman" panose="02020603050405020304" pitchFamily="18" charset="0"/>
                <a:cs typeface="Times New Roman" panose="02020603050405020304" pitchFamily="18" charset="0"/>
              </a:rPr>
              <a:t>, S.E.; </a:t>
            </a:r>
            <a:r>
              <a:rPr lang="en-US" altLang="zh-CN" sz="1600" dirty="0" err="1">
                <a:latin typeface="Times New Roman" panose="02020603050405020304" pitchFamily="18" charset="0"/>
                <a:cs typeface="Times New Roman" panose="02020603050405020304" pitchFamily="18" charset="0"/>
              </a:rPr>
              <a:t>Wilmut</a:t>
            </a:r>
            <a:r>
              <a:rPr lang="en-US" altLang="zh-CN" sz="1600" dirty="0">
                <a:latin typeface="Times New Roman" panose="02020603050405020304" pitchFamily="18" charset="0"/>
                <a:cs typeface="Times New Roman" panose="02020603050405020304" pitchFamily="18" charset="0"/>
              </a:rPr>
              <a:t>, M.J.; </a:t>
            </a:r>
            <a:r>
              <a:rPr lang="en-US" altLang="zh-CN" sz="1600" dirty="0" err="1">
                <a:latin typeface="Times New Roman" panose="02020603050405020304" pitchFamily="18" charset="0"/>
                <a:cs typeface="Times New Roman" panose="02020603050405020304" pitchFamily="18" charset="0"/>
              </a:rPr>
              <a:t>Lapinski</a:t>
            </a:r>
            <a:r>
              <a:rPr lang="en-US" altLang="zh-CN" sz="1600" dirty="0">
                <a:latin typeface="Times New Roman" panose="02020603050405020304" pitchFamily="18" charset="0"/>
                <a:cs typeface="Times New Roman" panose="02020603050405020304" pitchFamily="18" charset="0"/>
              </a:rPr>
              <a:t>, A.L. An adaptive-hybrid algorithm for </a:t>
            </a:r>
            <a:r>
              <a:rPr lang="en-US" altLang="zh-CN" sz="1600" dirty="0" err="1">
                <a:latin typeface="Times New Roman" panose="02020603050405020304" pitchFamily="18" charset="0"/>
                <a:cs typeface="Times New Roman" panose="02020603050405020304" pitchFamily="18" charset="0"/>
              </a:rPr>
              <a:t>geoacoustic</a:t>
            </a:r>
            <a:r>
              <a:rPr lang="en-US" altLang="zh-CN" sz="1600" dirty="0">
                <a:latin typeface="Times New Roman" panose="02020603050405020304" pitchFamily="18" charset="0"/>
                <a:cs typeface="Times New Roman" panose="02020603050405020304" pitchFamily="18" charset="0"/>
              </a:rPr>
              <a:t> inversion. IEEE J. Ocean. Eng. 2001, 26, 324–336.</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[5] Y. Shen, X. Pan, Z. Zheng, “Matched-field </a:t>
            </a:r>
            <a:r>
              <a:rPr lang="en-US" altLang="zh-CN" sz="1600" dirty="0" err="1">
                <a:latin typeface="Times New Roman" panose="02020603050405020304" pitchFamily="18" charset="0"/>
                <a:cs typeface="Times New Roman" panose="02020603050405020304" pitchFamily="18" charset="0"/>
              </a:rPr>
              <a:t>geoacoustic</a:t>
            </a:r>
            <a:r>
              <a:rPr lang="en-US" altLang="zh-CN" sz="1600" dirty="0">
                <a:latin typeface="Times New Roman" panose="02020603050405020304" pitchFamily="18" charset="0"/>
                <a:cs typeface="Times New Roman" panose="02020603050405020304" pitchFamily="18" charset="0"/>
              </a:rPr>
              <a:t> inversion based on radial basis function neural network,” The Journal of the Acoustical  Society of America 148(5), 3279-3290(2020). </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[6] Liu, M., </a:t>
            </a:r>
            <a:r>
              <a:rPr lang="en-US" altLang="zh-CN" sz="1600" dirty="0" err="1">
                <a:latin typeface="Times New Roman" panose="02020603050405020304" pitchFamily="18" charset="0"/>
                <a:cs typeface="Times New Roman" panose="02020603050405020304" pitchFamily="18" charset="0"/>
              </a:rPr>
              <a:t>Niu</a:t>
            </a:r>
            <a:r>
              <a:rPr lang="en-US" altLang="zh-CN" sz="1600" dirty="0">
                <a:latin typeface="Times New Roman" panose="02020603050405020304" pitchFamily="18" charset="0"/>
                <a:cs typeface="Times New Roman" panose="02020603050405020304" pitchFamily="18" charset="0"/>
              </a:rPr>
              <a:t>, H., Li, Z., Liu, Y. &amp; Zhang, Q. Deep-learning </a:t>
            </a:r>
            <a:r>
              <a:rPr lang="en-US" altLang="zh-CN" sz="1600" dirty="0" err="1">
                <a:latin typeface="Times New Roman" panose="02020603050405020304" pitchFamily="18" charset="0"/>
                <a:cs typeface="Times New Roman" panose="02020603050405020304" pitchFamily="18" charset="0"/>
              </a:rPr>
              <a:t>geoacoustic</a:t>
            </a:r>
            <a:r>
              <a:rPr lang="en-US" altLang="zh-CN" sz="1600" dirty="0">
                <a:latin typeface="Times New Roman" panose="02020603050405020304" pitchFamily="18" charset="0"/>
                <a:cs typeface="Times New Roman" panose="02020603050405020304" pitchFamily="18" charset="0"/>
              </a:rPr>
              <a:t> inversion using multi-range vertical array data in shallow water. </a:t>
            </a:r>
            <a:r>
              <a:rPr lang="en-US" altLang="zh-CN" sz="1600" i="1" dirty="0">
                <a:latin typeface="Times New Roman" panose="02020603050405020304" pitchFamily="18" charset="0"/>
                <a:cs typeface="Times New Roman" panose="02020603050405020304" pitchFamily="18" charset="0"/>
              </a:rPr>
              <a:t>The Journal of the Acoustical Society of America</a:t>
            </a:r>
            <a:r>
              <a:rPr lang="en-US" altLang="zh-CN" sz="1600" dirty="0">
                <a:latin typeface="Times New Roman" panose="02020603050405020304" pitchFamily="18" charset="0"/>
                <a:cs typeface="Times New Roman" panose="02020603050405020304" pitchFamily="18" charset="0"/>
              </a:rPr>
              <a:t> 151, 2101–2116 (2022).</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[7] Zhu, X. &amp; Dong, H. Shear Wave Velocity Estimation Based on Deep-Q Network. </a:t>
            </a:r>
            <a:r>
              <a:rPr lang="en-US" altLang="zh-CN" sz="1600" i="1" dirty="0">
                <a:latin typeface="Times New Roman" panose="02020603050405020304" pitchFamily="18" charset="0"/>
                <a:cs typeface="Times New Roman" panose="02020603050405020304" pitchFamily="18" charset="0"/>
              </a:rPr>
              <a:t>Applied Sciences</a:t>
            </a:r>
            <a:r>
              <a:rPr lang="en-US" altLang="zh-CN" sz="1600" dirty="0">
                <a:latin typeface="Times New Roman" panose="02020603050405020304" pitchFamily="18" charset="0"/>
                <a:cs typeface="Times New Roman" panose="02020603050405020304" pitchFamily="18" charset="0"/>
              </a:rPr>
              <a:t> 12, 8919 (2022).</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[8] Finn, C., </a:t>
            </a:r>
            <a:r>
              <a:rPr lang="en-US" altLang="zh-CN" sz="1600" dirty="0" err="1">
                <a:latin typeface="Times New Roman" panose="02020603050405020304" pitchFamily="18" charset="0"/>
                <a:cs typeface="Times New Roman" panose="02020603050405020304" pitchFamily="18" charset="0"/>
              </a:rPr>
              <a:t>Abbeel</a:t>
            </a:r>
            <a:r>
              <a:rPr lang="en-US" altLang="zh-CN" sz="1600" dirty="0">
                <a:latin typeface="Times New Roman" panose="02020603050405020304" pitchFamily="18" charset="0"/>
                <a:cs typeface="Times New Roman" panose="02020603050405020304" pitchFamily="18" charset="0"/>
              </a:rPr>
              <a:t>, P. &amp; Levine, S. Model-Agnostic Meta-Learning for Fast Adaptation of Deep Networks. in </a:t>
            </a:r>
            <a:r>
              <a:rPr lang="en-US" altLang="zh-CN" sz="1600" i="1" dirty="0">
                <a:latin typeface="Times New Roman" panose="02020603050405020304" pitchFamily="18" charset="0"/>
                <a:cs typeface="Times New Roman" panose="02020603050405020304" pitchFamily="18" charset="0"/>
              </a:rPr>
              <a:t>Proceedings of the 34th International Conference on Machine Learning</a:t>
            </a:r>
            <a:r>
              <a:rPr lang="en-US" altLang="zh-CN" sz="1600" dirty="0">
                <a:latin typeface="Times New Roman" panose="02020603050405020304" pitchFamily="18" charset="0"/>
                <a:cs typeface="Times New Roman" panose="02020603050405020304" pitchFamily="18" charset="0"/>
              </a:rPr>
              <a:t> 1126–1135 (PMLR, 2017).</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[9]Z. Li, F. Zhou, F. Chen, and H. Li, “Meta-SGD: Learning To Learn Quickly For Few Shot Learning,” </a:t>
            </a:r>
            <a:r>
              <a:rPr lang="en-US" altLang="zh-CN" sz="1600" dirty="0" err="1">
                <a:latin typeface="Times New Roman" panose="02020603050405020304" pitchFamily="18" charset="0"/>
                <a:cs typeface="Times New Roman" panose="02020603050405020304" pitchFamily="18" charset="0"/>
              </a:rPr>
              <a:t>arXiv</a:t>
            </a:r>
            <a:r>
              <a:rPr lang="en-US" altLang="zh-CN" sz="1600" dirty="0">
                <a:latin typeface="Times New Roman" panose="02020603050405020304" pitchFamily="18" charset="0"/>
                <a:cs typeface="Times New Roman" panose="02020603050405020304" pitchFamily="18" charset="0"/>
              </a:rPr>
              <a:t> e-prints, 2017.</a:t>
            </a:r>
          </a:p>
          <a:p>
            <a:endParaRPr lang="en-US" altLang="zh-CN" sz="1600" dirty="0">
              <a:latin typeface="Times New Roman" panose="02020603050405020304" pitchFamily="18" charset="0"/>
              <a:cs typeface="Times New Roman" panose="02020603050405020304" pitchFamily="18" charset="0"/>
            </a:endParaRPr>
          </a:p>
          <a:p>
            <a:endParaRPr lang="en-US" altLang="zh-CN" sz="1400" dirty="0"/>
          </a:p>
          <a:p>
            <a:endParaRPr lang="en-US" altLang="zh-CN" dirty="0"/>
          </a:p>
          <a:p>
            <a:endParaRPr lang="en-US" altLang="zh-CN" dirty="0"/>
          </a:p>
          <a:p>
            <a:endParaRPr lang="en-US" altLang="zh-CN" dirty="0"/>
          </a:p>
          <a:p>
            <a:endParaRPr lang="zh-CN" altLang="en-US" dirty="0"/>
          </a:p>
        </p:txBody>
      </p:sp>
      <p:sp>
        <p:nvSpPr>
          <p:cNvPr id="4" name="文本框 3">
            <a:extLst>
              <a:ext uri="{FF2B5EF4-FFF2-40B4-BE49-F238E27FC236}">
                <a16:creationId xmlns:a16="http://schemas.microsoft.com/office/drawing/2014/main" id="{CD2CC4E5-BB3A-4AEC-BF7A-3C272E424A8B}"/>
              </a:ext>
            </a:extLst>
          </p:cNvPr>
          <p:cNvSpPr txBox="1"/>
          <p:nvPr/>
        </p:nvSpPr>
        <p:spPr>
          <a:xfrm>
            <a:off x="6096000" y="6485642"/>
            <a:ext cx="694441" cy="369332"/>
          </a:xfrm>
          <a:prstGeom prst="rect">
            <a:avLst/>
          </a:prstGeom>
          <a:noFill/>
        </p:spPr>
        <p:txBody>
          <a:bodyPr wrap="square" rtlCol="0">
            <a:spAutoFit/>
          </a:bodyPr>
          <a:lstStyle/>
          <a:p>
            <a:r>
              <a:rPr lang="en-US" altLang="zh-CN" dirty="0"/>
              <a:t>17</a:t>
            </a:r>
            <a:endParaRPr lang="zh-CN" altLang="en-US" dirty="0"/>
          </a:p>
        </p:txBody>
      </p:sp>
    </p:spTree>
    <p:extLst>
      <p:ext uri="{BB962C8B-B14F-4D97-AF65-F5344CB8AC3E}">
        <p14:creationId xmlns:p14="http://schemas.microsoft.com/office/powerpoint/2010/main" val="14836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482600" y="990600"/>
            <a:ext cx="7677102" cy="400110"/>
          </a:xfrm>
          <a:prstGeom prst="rect">
            <a:avLst/>
          </a:prstGeom>
        </p:spPr>
        <p:txBody>
          <a:bodyPr wrap="none">
            <a:spAutoFit/>
          </a:bodyPr>
          <a:lstStyle/>
          <a:p>
            <a:pPr marL="323850" indent="-323850">
              <a:buFont typeface="Wingdings" panose="05000000000000000000" charset="0"/>
              <a:buChar char="Ø"/>
            </a:pPr>
            <a:r>
              <a:rPr lang="zh-CN" altLang="en-US" sz="2000" dirty="0">
                <a:solidFill>
                  <a:srgbClr val="FFFFFF"/>
                </a:solidFill>
                <a:latin typeface="微软雅黑" panose="020B0503020204020204" pitchFamily="34" charset="-122"/>
                <a:ea typeface="微软雅黑" panose="020B0503020204020204" pitchFamily="34" charset="-122"/>
              </a:rPr>
              <a:t>网站平台，共有网站</a:t>
            </a:r>
            <a:r>
              <a:rPr lang="en-US" altLang="zh-CN" sz="2000" dirty="0">
                <a:solidFill>
                  <a:srgbClr val="FFFFFF"/>
                </a:solidFill>
                <a:latin typeface="微软雅黑" panose="020B0503020204020204" pitchFamily="34" charset="-122"/>
                <a:ea typeface="微软雅黑" panose="020B0503020204020204" pitchFamily="34" charset="-122"/>
              </a:rPr>
              <a:t>40</a:t>
            </a:r>
            <a:r>
              <a:rPr lang="zh-CN" altLang="en-US" sz="2000" dirty="0">
                <a:solidFill>
                  <a:srgbClr val="FFFFFF"/>
                </a:solidFill>
                <a:latin typeface="微软雅黑" panose="020B0503020204020204" pitchFamily="34" charset="-122"/>
                <a:ea typeface="微软雅黑" panose="020B0503020204020204" pitchFamily="34" charset="-122"/>
              </a:rPr>
              <a:t>个，其中</a:t>
            </a:r>
            <a:r>
              <a:rPr lang="en-US" altLang="zh-CN" sz="2000" dirty="0">
                <a:solidFill>
                  <a:srgbClr val="FFFFFF"/>
                </a:solidFill>
                <a:latin typeface="微软雅黑" panose="020B0503020204020204" pitchFamily="34" charset="-122"/>
                <a:ea typeface="微软雅黑" panose="020B0503020204020204" pitchFamily="34" charset="-122"/>
              </a:rPr>
              <a:t>29</a:t>
            </a:r>
            <a:r>
              <a:rPr lang="zh-CN" altLang="en-US" sz="2000" dirty="0">
                <a:solidFill>
                  <a:srgbClr val="FFFFFF"/>
                </a:solidFill>
                <a:latin typeface="微软雅黑" panose="020B0503020204020204" pitchFamily="34" charset="-122"/>
                <a:ea typeface="微软雅黑" panose="020B0503020204020204" pitchFamily="34" charset="-122"/>
              </a:rPr>
              <a:t>个在用（其中</a:t>
            </a:r>
            <a:r>
              <a:rPr lang="en-US" altLang="zh-CN" sz="2000" dirty="0">
                <a:solidFill>
                  <a:srgbClr val="FFFFFF"/>
                </a:solidFill>
                <a:latin typeface="微软雅黑" panose="020B0503020204020204" pitchFamily="34" charset="-122"/>
                <a:ea typeface="微软雅黑" panose="020B0503020204020204" pitchFamily="34" charset="-122"/>
              </a:rPr>
              <a:t>8</a:t>
            </a:r>
            <a:r>
              <a:rPr lang="zh-CN" altLang="en-US" sz="2000" dirty="0">
                <a:solidFill>
                  <a:srgbClr val="FFFFFF"/>
                </a:solidFill>
                <a:latin typeface="微软雅黑" panose="020B0503020204020204" pitchFamily="34" charset="-122"/>
                <a:ea typeface="微软雅黑" panose="020B0503020204020204" pitchFamily="34" charset="-122"/>
              </a:rPr>
              <a:t>个为网站群）</a:t>
            </a:r>
          </a:p>
        </p:txBody>
      </p:sp>
      <p:sp>
        <p:nvSpPr>
          <p:cNvPr id="2" name="文本框 1">
            <a:extLst>
              <a:ext uri="{FF2B5EF4-FFF2-40B4-BE49-F238E27FC236}">
                <a16:creationId xmlns:a16="http://schemas.microsoft.com/office/drawing/2014/main" id="{0CA45F12-5461-4A4F-BC53-98B7318DB5E1}"/>
              </a:ext>
            </a:extLst>
          </p:cNvPr>
          <p:cNvSpPr txBox="1"/>
          <p:nvPr/>
        </p:nvSpPr>
        <p:spPr>
          <a:xfrm>
            <a:off x="482600" y="200174"/>
            <a:ext cx="9982726" cy="2893100"/>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[10] F. Garcia and P . S. Thomas, “A Meta-MDP Approach To </a:t>
            </a:r>
            <a:r>
              <a:rPr lang="en-US" altLang="zh-CN" sz="1600" dirty="0" err="1">
                <a:latin typeface="Times New Roman" panose="02020603050405020304" pitchFamily="18" charset="0"/>
                <a:cs typeface="Times New Roman" panose="02020603050405020304" pitchFamily="18" charset="0"/>
              </a:rPr>
              <a:t>Explo</a:t>
            </a:r>
            <a:r>
              <a:rPr lang="en-US" altLang="zh-CN" sz="1600" dirty="0">
                <a:latin typeface="Times New Roman" panose="02020603050405020304" pitchFamily="18" charset="0"/>
                <a:cs typeface="Times New Roman" panose="02020603050405020304" pitchFamily="18" charset="0"/>
              </a:rPr>
              <a:t>- ration For Lifelong Reinforcement Learning,” in </a:t>
            </a:r>
            <a:r>
              <a:rPr lang="en-US" altLang="zh-CN" sz="1600" dirty="0" err="1">
                <a:latin typeface="Times New Roman" panose="02020603050405020304" pitchFamily="18" charset="0"/>
                <a:cs typeface="Times New Roman" panose="02020603050405020304" pitchFamily="18" charset="0"/>
              </a:rPr>
              <a:t>NeurIPS</a:t>
            </a:r>
            <a:r>
              <a:rPr lang="en-US" altLang="zh-CN" sz="1600" dirty="0">
                <a:latin typeface="Times New Roman" panose="02020603050405020304" pitchFamily="18" charset="0"/>
                <a:cs typeface="Times New Roman" panose="02020603050405020304" pitchFamily="18" charset="0"/>
              </a:rPr>
              <a:t>, 2019.</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[11] J. Tremblay , A. Prakash, D. Acuna, M. Brophy , V . </a:t>
            </a:r>
            <a:r>
              <a:rPr lang="en-US" altLang="zh-CN" sz="1600" dirty="0" err="1">
                <a:latin typeface="Times New Roman" panose="02020603050405020304" pitchFamily="18" charset="0"/>
                <a:cs typeface="Times New Roman" panose="02020603050405020304" pitchFamily="18" charset="0"/>
              </a:rPr>
              <a:t>Jampani</a:t>
            </a:r>
            <a:r>
              <a:rPr lang="en-US" altLang="zh-CN" sz="1600" dirty="0">
                <a:latin typeface="Times New Roman" panose="02020603050405020304" pitchFamily="18" charset="0"/>
                <a:cs typeface="Times New Roman" panose="02020603050405020304" pitchFamily="18" charset="0"/>
              </a:rPr>
              <a:t>, C. Anil, T. To, E. </a:t>
            </a:r>
            <a:r>
              <a:rPr lang="en-US" altLang="zh-CN" sz="1600" dirty="0" err="1">
                <a:latin typeface="Times New Roman" panose="02020603050405020304" pitchFamily="18" charset="0"/>
                <a:cs typeface="Times New Roman" panose="02020603050405020304" pitchFamily="18" charset="0"/>
              </a:rPr>
              <a:t>Cameracci</a:t>
            </a:r>
            <a:r>
              <a:rPr lang="en-US" altLang="zh-CN" sz="1600" dirty="0">
                <a:latin typeface="Times New Roman" panose="02020603050405020304" pitchFamily="18" charset="0"/>
                <a:cs typeface="Times New Roman" panose="02020603050405020304" pitchFamily="18" charset="0"/>
              </a:rPr>
              <a:t>, S. </a:t>
            </a:r>
            <a:r>
              <a:rPr lang="en-US" altLang="zh-CN" sz="1600" dirty="0" err="1">
                <a:latin typeface="Times New Roman" panose="02020603050405020304" pitchFamily="18" charset="0"/>
                <a:cs typeface="Times New Roman" panose="02020603050405020304" pitchFamily="18" charset="0"/>
              </a:rPr>
              <a:t>Boochoon</a:t>
            </a:r>
            <a:r>
              <a:rPr lang="en-US" altLang="zh-CN" sz="1600" dirty="0">
                <a:latin typeface="Times New Roman" panose="02020603050405020304" pitchFamily="18" charset="0"/>
                <a:cs typeface="Times New Roman" panose="02020603050405020304" pitchFamily="18" charset="0"/>
              </a:rPr>
              <a:t>, and S. Birchfield, “Training Deep Networks With Synthetic Data: Bridging The Reality Gap By Domain Randomization,” in CVPR, 2018.</a:t>
            </a:r>
          </a:p>
          <a:p>
            <a:endParaRPr lang="en-US" altLang="zh-CN" sz="1400" dirty="0"/>
          </a:p>
          <a:p>
            <a:endParaRPr lang="en-US" altLang="zh-CN" dirty="0"/>
          </a:p>
          <a:p>
            <a:endParaRPr lang="en-US" altLang="zh-CN" dirty="0"/>
          </a:p>
          <a:p>
            <a:endParaRPr lang="en-US" altLang="zh-CN" dirty="0"/>
          </a:p>
          <a:p>
            <a:endParaRPr lang="zh-CN" altLang="en-US" dirty="0"/>
          </a:p>
        </p:txBody>
      </p:sp>
      <p:sp>
        <p:nvSpPr>
          <p:cNvPr id="4" name="文本框 3">
            <a:extLst>
              <a:ext uri="{FF2B5EF4-FFF2-40B4-BE49-F238E27FC236}">
                <a16:creationId xmlns:a16="http://schemas.microsoft.com/office/drawing/2014/main" id="{CD2CC4E5-BB3A-4AEC-BF7A-3C272E424A8B}"/>
              </a:ext>
            </a:extLst>
          </p:cNvPr>
          <p:cNvSpPr txBox="1"/>
          <p:nvPr/>
        </p:nvSpPr>
        <p:spPr>
          <a:xfrm>
            <a:off x="6096000" y="6485642"/>
            <a:ext cx="694441" cy="369332"/>
          </a:xfrm>
          <a:prstGeom prst="rect">
            <a:avLst/>
          </a:prstGeom>
          <a:noFill/>
        </p:spPr>
        <p:txBody>
          <a:bodyPr wrap="square" rtlCol="0">
            <a:spAutoFit/>
          </a:bodyPr>
          <a:lstStyle/>
          <a:p>
            <a:r>
              <a:rPr lang="en-US" altLang="zh-CN" dirty="0"/>
              <a:t>17</a:t>
            </a:r>
            <a:endParaRPr lang="zh-CN" altLang="en-US" dirty="0"/>
          </a:p>
        </p:txBody>
      </p:sp>
    </p:spTree>
    <p:extLst>
      <p:ext uri="{BB962C8B-B14F-4D97-AF65-F5344CB8AC3E}">
        <p14:creationId xmlns:p14="http://schemas.microsoft.com/office/powerpoint/2010/main" val="2839499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27751" r="27751"/>
          <a:stretch>
            <a:fillRect/>
          </a:stretch>
        </p:blipFill>
        <p:spPr>
          <a:xfrm>
            <a:off x="0" y="0"/>
            <a:ext cx="4572000" cy="6858000"/>
          </a:xfrm>
          <a:prstGeom prst="rect">
            <a:avLst/>
          </a:prstGeom>
        </p:spPr>
      </p:pic>
      <p:sp>
        <p:nvSpPr>
          <p:cNvPr id="38" name="文本框 37"/>
          <p:cNvSpPr txBox="1"/>
          <p:nvPr/>
        </p:nvSpPr>
        <p:spPr>
          <a:xfrm>
            <a:off x="5342890" y="1043305"/>
            <a:ext cx="6930390" cy="1233805"/>
          </a:xfrm>
          <a:prstGeom prst="rect">
            <a:avLst/>
          </a:prstGeom>
          <a:noFill/>
        </p:spPr>
        <p:txBody>
          <a:bodyPr wrap="square">
            <a:noAutofit/>
          </a:bodyPr>
          <a:lstStyle/>
          <a:p>
            <a:pPr fontAlgn="base">
              <a:spcBef>
                <a:spcPct val="0"/>
              </a:spcBef>
              <a:spcAft>
                <a:spcPct val="0"/>
              </a:spcAft>
            </a:pPr>
            <a:r>
              <a:rPr lang="zh-CN" altLang="en-US" sz="3200" b="1" dirty="0">
                <a:solidFill>
                  <a:srgbClr val="045CA4"/>
                </a:solidFill>
                <a:latin typeface="微软雅黑" panose="020B0503020204020204" pitchFamily="34" charset="-122"/>
                <a:ea typeface="微软雅黑" panose="020B0503020204020204" pitchFamily="34" charset="-122"/>
              </a:rPr>
              <a:t>目录</a:t>
            </a:r>
          </a:p>
        </p:txBody>
      </p:sp>
      <p:cxnSp>
        <p:nvCxnSpPr>
          <p:cNvPr id="39" name="直接连接符 38"/>
          <p:cNvCxnSpPr/>
          <p:nvPr/>
        </p:nvCxnSpPr>
        <p:spPr>
          <a:xfrm>
            <a:off x="5357911" y="1886316"/>
            <a:ext cx="959211" cy="0"/>
          </a:xfrm>
          <a:prstGeom prst="line">
            <a:avLst/>
          </a:prstGeom>
          <a:ln w="63500">
            <a:solidFill>
              <a:srgbClr val="045CA4">
                <a:alpha val="5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320625" y="1886316"/>
            <a:ext cx="4716000" cy="0"/>
          </a:xfrm>
          <a:prstGeom prst="line">
            <a:avLst/>
          </a:prstGeom>
          <a:ln w="12700">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357911" y="2277404"/>
            <a:ext cx="959212" cy="511236"/>
          </a:xfrm>
          <a:prstGeom prst="rect">
            <a:avLst/>
          </a:prstGeom>
        </p:spPr>
        <p:txBody>
          <a:bodyPr wrap="square" anchor="ctr" anchorCtr="0">
            <a:noAutofit/>
          </a:bodyPr>
          <a:lstStyle/>
          <a:p>
            <a:pPr algn="ctr" fontAlgn="base">
              <a:spcBef>
                <a:spcPct val="0"/>
              </a:spcBef>
              <a:spcAft>
                <a:spcPct val="0"/>
              </a:spcAft>
            </a:pPr>
            <a:r>
              <a:rPr lang="en-US" altLang="zh-CN" sz="3200" b="1" dirty="0">
                <a:solidFill>
                  <a:srgbClr val="045CA4"/>
                </a:solidFill>
              </a:rPr>
              <a:t>01</a:t>
            </a:r>
            <a:endParaRPr lang="zh-CN" altLang="zh-CN" sz="3200" b="1" dirty="0">
              <a:solidFill>
                <a:srgbClr val="045CA4"/>
              </a:solidFill>
            </a:endParaRPr>
          </a:p>
        </p:txBody>
      </p:sp>
      <p:sp>
        <p:nvSpPr>
          <p:cNvPr id="42" name="矩形 41"/>
          <p:cNvSpPr/>
          <p:nvPr/>
        </p:nvSpPr>
        <p:spPr>
          <a:xfrm>
            <a:off x="6317121" y="2339579"/>
            <a:ext cx="5364000" cy="386884"/>
          </a:xfrm>
          <a:prstGeom prst="rect">
            <a:avLst/>
          </a:prstGeom>
        </p:spPr>
        <p:txBody>
          <a:bodyPr wrap="square" anchor="ctr" anchorCtr="0">
            <a:no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研究背景</a:t>
            </a:r>
          </a:p>
        </p:txBody>
      </p:sp>
      <p:cxnSp>
        <p:nvCxnSpPr>
          <p:cNvPr id="43" name="直接连接符 42"/>
          <p:cNvCxnSpPr/>
          <p:nvPr/>
        </p:nvCxnSpPr>
        <p:spPr>
          <a:xfrm>
            <a:off x="5357911" y="3246156"/>
            <a:ext cx="959211" cy="0"/>
          </a:xfrm>
          <a:prstGeom prst="line">
            <a:avLst/>
          </a:prstGeom>
          <a:ln w="63500">
            <a:solidFill>
              <a:srgbClr val="045CA4">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320625" y="3246156"/>
            <a:ext cx="4716000" cy="0"/>
          </a:xfrm>
          <a:prstGeom prst="line">
            <a:avLst/>
          </a:prstGeom>
          <a:ln w="127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357911" y="3637244"/>
            <a:ext cx="959212" cy="511236"/>
          </a:xfrm>
          <a:prstGeom prst="rect">
            <a:avLst/>
          </a:prstGeom>
        </p:spPr>
        <p:txBody>
          <a:bodyPr wrap="square" anchor="ctr" anchorCtr="0">
            <a:noAutofit/>
          </a:bodyPr>
          <a:lstStyle/>
          <a:p>
            <a:pPr algn="ctr" fontAlgn="base">
              <a:spcBef>
                <a:spcPct val="0"/>
              </a:spcBef>
              <a:spcAft>
                <a:spcPct val="0"/>
              </a:spcAft>
            </a:pPr>
            <a:r>
              <a:rPr lang="en-US" altLang="zh-CN" sz="3200" b="1" dirty="0">
                <a:solidFill>
                  <a:schemeClr val="bg1">
                    <a:lumMod val="85000"/>
                  </a:schemeClr>
                </a:solidFill>
              </a:rPr>
              <a:t>02</a:t>
            </a:r>
            <a:endParaRPr lang="zh-CN" altLang="zh-CN" sz="3200" b="1" dirty="0">
              <a:solidFill>
                <a:schemeClr val="bg1">
                  <a:lumMod val="85000"/>
                </a:schemeClr>
              </a:solidFill>
            </a:endParaRPr>
          </a:p>
        </p:txBody>
      </p:sp>
      <p:sp>
        <p:nvSpPr>
          <p:cNvPr id="46" name="矩形 45"/>
          <p:cNvSpPr/>
          <p:nvPr/>
        </p:nvSpPr>
        <p:spPr>
          <a:xfrm>
            <a:off x="6317121" y="3699419"/>
            <a:ext cx="5364000" cy="386884"/>
          </a:xfrm>
          <a:prstGeom prst="rect">
            <a:avLst/>
          </a:prstGeom>
        </p:spPr>
        <p:txBody>
          <a:bodyPr wrap="square" anchor="ctr" anchorCtr="0">
            <a:no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研究内容</a:t>
            </a:r>
          </a:p>
        </p:txBody>
      </p:sp>
      <p:cxnSp>
        <p:nvCxnSpPr>
          <p:cNvPr id="47" name="直接连接符 46"/>
          <p:cNvCxnSpPr/>
          <p:nvPr/>
        </p:nvCxnSpPr>
        <p:spPr>
          <a:xfrm>
            <a:off x="5357911" y="4605996"/>
            <a:ext cx="959211" cy="0"/>
          </a:xfrm>
          <a:prstGeom prst="line">
            <a:avLst/>
          </a:prstGeom>
          <a:ln w="63500">
            <a:solidFill>
              <a:srgbClr val="045CA4">
                <a:alpha val="5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320625" y="4605997"/>
            <a:ext cx="4716000" cy="0"/>
          </a:xfrm>
          <a:prstGeom prst="line">
            <a:avLst/>
          </a:prstGeom>
          <a:ln w="12700">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5357911" y="4997083"/>
            <a:ext cx="959212" cy="511236"/>
          </a:xfrm>
          <a:prstGeom prst="rect">
            <a:avLst/>
          </a:prstGeom>
        </p:spPr>
        <p:txBody>
          <a:bodyPr wrap="square" anchor="ctr" anchorCtr="0">
            <a:noAutofit/>
          </a:bodyPr>
          <a:lstStyle/>
          <a:p>
            <a:pPr marR="0" lvl="0" indent="0" algn="ctr" fontAlgn="base">
              <a:lnSpc>
                <a:spcPct val="100000"/>
              </a:lnSpc>
              <a:spcBef>
                <a:spcPct val="0"/>
              </a:spcBef>
              <a:spcAft>
                <a:spcPct val="0"/>
              </a:spcAft>
              <a:buClrTx/>
              <a:buSzTx/>
              <a:buFontTx/>
              <a:buNone/>
            </a:pPr>
            <a:r>
              <a:rPr lang="en-US" altLang="zh-CN" sz="3200" b="1" dirty="0">
                <a:solidFill>
                  <a:schemeClr val="bg1">
                    <a:lumMod val="85000"/>
                  </a:schemeClr>
                </a:solidFill>
              </a:rPr>
              <a:t>03</a:t>
            </a:r>
            <a:endParaRPr lang="zh-CN" altLang="zh-CN" sz="3200" b="1" dirty="0">
              <a:solidFill>
                <a:schemeClr val="bg1">
                  <a:lumMod val="85000"/>
                </a:schemeClr>
              </a:solidFill>
            </a:endParaRPr>
          </a:p>
        </p:txBody>
      </p:sp>
      <p:sp>
        <p:nvSpPr>
          <p:cNvPr id="50" name="矩形 49"/>
          <p:cNvSpPr/>
          <p:nvPr/>
        </p:nvSpPr>
        <p:spPr>
          <a:xfrm>
            <a:off x="6317121" y="5059259"/>
            <a:ext cx="5364000" cy="386884"/>
          </a:xfrm>
          <a:prstGeom prst="rect">
            <a:avLst/>
          </a:prstGeom>
        </p:spPr>
        <p:txBody>
          <a:bodyPr wrap="square" anchor="ctr" anchorCtr="0">
            <a:no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研究计划</a:t>
            </a:r>
          </a:p>
        </p:txBody>
      </p:sp>
      <p:sp>
        <p:nvSpPr>
          <p:cNvPr id="20" name="文本框 19">
            <a:extLst>
              <a:ext uri="{FF2B5EF4-FFF2-40B4-BE49-F238E27FC236}">
                <a16:creationId xmlns:a16="http://schemas.microsoft.com/office/drawing/2014/main" id="{5C07EBAD-B0C7-4E1F-B70A-308E161753F9}"/>
              </a:ext>
            </a:extLst>
          </p:cNvPr>
          <p:cNvSpPr txBox="1"/>
          <p:nvPr/>
        </p:nvSpPr>
        <p:spPr>
          <a:xfrm>
            <a:off x="6096000" y="6485642"/>
            <a:ext cx="694441" cy="369332"/>
          </a:xfrm>
          <a:prstGeom prst="rect">
            <a:avLst/>
          </a:prstGeom>
          <a:noFill/>
        </p:spPr>
        <p:txBody>
          <a:bodyPr wrap="square" rtlCol="0">
            <a:spAutoFit/>
          </a:bodyPr>
          <a:lstStyle/>
          <a:p>
            <a:r>
              <a:rPr lang="en-US" altLang="zh-CN" dirty="0"/>
              <a:t>2</a:t>
            </a:r>
            <a:endParaRPr lang="zh-CN" alt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
          <p:cNvSpPr>
            <a:spLocks noGrp="1"/>
          </p:cNvSpPr>
          <p:nvPr>
            <p:custDataLst>
              <p:tags r:id="rId1"/>
            </p:custDataLst>
          </p:nvPr>
        </p:nvSpPr>
        <p:spPr>
          <a:xfrm>
            <a:off x="1063863" y="315264"/>
            <a:ext cx="1521919" cy="461665"/>
          </a:xfrm>
          <a:prstGeom prst="rect">
            <a:avLst/>
          </a:prstGeom>
          <a:solidFill>
            <a:schemeClr val="bg1">
              <a:lumMod val="95000"/>
            </a:schemeClr>
          </a:solidFill>
        </p:spPr>
        <p:txBody>
          <a:bodyPr wrap="none" lIns="144000" tIns="45720" rIns="144000" bIns="45720" anchor="ctr" anchorCtr="0">
            <a:spAutoFit/>
          </a:bodyPr>
          <a:lstStyle>
            <a:lvl1pPr marL="0" indent="0" algn="l" defTabSz="914400" rtl="0" eaLnBrk="1" latinLnBrk="0" hangingPunct="1">
              <a:lnSpc>
                <a:spcPct val="100000"/>
              </a:lnSpc>
              <a:spcBef>
                <a:spcPts val="1000"/>
              </a:spcBef>
              <a:buFont typeface="Arial" panose="020B0604020202020204" pitchFamily="34" charset="0"/>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lgn="l" defTabSz="914400" rtl="0" eaLnBrk="1" latinLnBrk="0" hangingPunct="1">
              <a:lnSpc>
                <a:spcPct val="90000"/>
              </a:lnSpc>
              <a:spcBef>
                <a:spcPts val="500"/>
              </a:spcBef>
              <a:buFont typeface="Arial" panose="020B0604020202020204" pitchFamily="34" charset="0"/>
              <a:buNone/>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lumMod val="50000"/>
                  </a:schemeClr>
                </a:solidFill>
              </a:rPr>
              <a:t>研究背景</a:t>
            </a:r>
            <a:endParaRPr altLang="zh-CN" dirty="0">
              <a:solidFill>
                <a:schemeClr val="accent1">
                  <a:lumMod val="50000"/>
                </a:schemeClr>
              </a:solidFill>
            </a:endParaRPr>
          </a:p>
        </p:txBody>
      </p:sp>
      <p:grpSp>
        <p:nvGrpSpPr>
          <p:cNvPr id="23" name="组合 22"/>
          <p:cNvGrpSpPr/>
          <p:nvPr/>
        </p:nvGrpSpPr>
        <p:grpSpPr>
          <a:xfrm flipH="1">
            <a:off x="520065" y="350520"/>
            <a:ext cx="470535" cy="353060"/>
            <a:chOff x="705852" y="593558"/>
            <a:chExt cx="641685" cy="481263"/>
          </a:xfrm>
        </p:grpSpPr>
        <p:sp>
          <p:nvSpPr>
            <p:cNvPr id="24" name="矩形: 圆角 4"/>
            <p:cNvSpPr/>
            <p:nvPr>
              <p:custDataLst>
                <p:tags r:id="rId3"/>
              </p:custDataLst>
            </p:nvPr>
          </p:nvSpPr>
          <p:spPr>
            <a:xfrm rot="2700000">
              <a:off x="866274" y="593558"/>
              <a:ext cx="481263" cy="481263"/>
            </a:xfrm>
            <a:prstGeom prst="roundRect">
              <a:avLst/>
            </a:prstGeom>
            <a:noFill/>
            <a:ln w="38100">
              <a:solidFill>
                <a:srgbClr val="AF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6" name="矩形: 圆角 5"/>
            <p:cNvSpPr/>
            <p:nvPr>
              <p:custDataLst>
                <p:tags r:id="rId4"/>
              </p:custDataLst>
            </p:nvPr>
          </p:nvSpPr>
          <p:spPr>
            <a:xfrm rot="2700000">
              <a:off x="705852" y="593558"/>
              <a:ext cx="481263" cy="481263"/>
            </a:xfrm>
            <a:prstGeom prst="roundRect">
              <a:avLst/>
            </a:prstGeom>
            <a:solidFill>
              <a:srgbClr val="204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36" name="文本框 35"/>
          <p:cNvSpPr txBox="1"/>
          <p:nvPr/>
        </p:nvSpPr>
        <p:spPr>
          <a:xfrm>
            <a:off x="-1235075" y="4876800"/>
            <a:ext cx="4064000" cy="368300"/>
          </a:xfrm>
          <a:prstGeom prst="rect">
            <a:avLst/>
          </a:prstGeom>
          <a:noFill/>
        </p:spPr>
        <p:txBody>
          <a:bodyPr wrap="square" rtlCol="0">
            <a:spAutoFit/>
          </a:bodyPr>
          <a:lstStyle/>
          <a:p>
            <a:endParaRPr lang="zh-CN" altLang="en-US"/>
          </a:p>
        </p:txBody>
      </p:sp>
      <p:sp>
        <p:nvSpPr>
          <p:cNvPr id="9" name="矩形 8">
            <a:extLst>
              <a:ext uri="{FF2B5EF4-FFF2-40B4-BE49-F238E27FC236}">
                <a16:creationId xmlns:a16="http://schemas.microsoft.com/office/drawing/2014/main" id="{42DEBDD0-3020-47A1-BEC4-5FCE32E162A5}"/>
              </a:ext>
            </a:extLst>
          </p:cNvPr>
          <p:cNvSpPr/>
          <p:nvPr/>
        </p:nvSpPr>
        <p:spPr>
          <a:xfrm>
            <a:off x="446920" y="1358828"/>
            <a:ext cx="10272724" cy="1754326"/>
          </a:xfrm>
          <a:prstGeom prst="rect">
            <a:avLst/>
          </a:prstGeom>
        </p:spPr>
        <p:txBody>
          <a:bodyPr wrap="square">
            <a:spAutoFit/>
          </a:bodyPr>
          <a:lstStyle/>
          <a:p>
            <a:pPr marL="285750" indent="-285750">
              <a:buClr>
                <a:srgbClr val="227ABC"/>
              </a:buClr>
              <a:buFont typeface="Wingdings" panose="05000000000000000000" pitchFamily="2" charset="2"/>
              <a:buChar char="l"/>
            </a:pPr>
            <a:r>
              <a:rPr lang="zh-CN" altLang="en-US" dirty="0"/>
              <a:t>过去几十年来，反演声场数据以估计</a:t>
            </a:r>
            <a:r>
              <a:rPr lang="zh-CN" altLang="en-US" dirty="0">
                <a:solidFill>
                  <a:srgbClr val="FF0000"/>
                </a:solidFill>
              </a:rPr>
              <a:t>海底地声模型参数</a:t>
            </a:r>
            <a:r>
              <a:rPr lang="zh-CN" altLang="en-US" dirty="0"/>
              <a:t>一直是水声领域的一个重要研究方向。这项研究的动机在于需要获得关于海底物理性质的信息。这些信息可以有效应用于需要计算海洋声场的水下声学应用。这些应用包括声纳性能评估、海洋噪声对海洋生物影响的研究，以及海洋沉积物中声音频散的调查等领域</a:t>
            </a:r>
            <a:r>
              <a:rPr lang="en-US" altLang="zh-CN" baseline="30000" dirty="0"/>
              <a:t>[1]</a:t>
            </a:r>
            <a:r>
              <a:rPr lang="zh-CN" altLang="en-US" dirty="0"/>
              <a:t>。</a:t>
            </a:r>
            <a:endParaRPr lang="en-US" altLang="zh-CN" dirty="0"/>
          </a:p>
          <a:p>
            <a:pPr marL="285750" indent="-285750">
              <a:buClr>
                <a:srgbClr val="227ABC"/>
              </a:buClr>
              <a:buFont typeface="Wingdings" panose="05000000000000000000" pitchFamily="2" charset="2"/>
              <a:buChar char="l"/>
            </a:pPr>
            <a:endParaRPr lang="en-US" altLang="zh-CN" dirty="0"/>
          </a:p>
          <a:p>
            <a:pPr marL="285750" indent="-285750">
              <a:buClr>
                <a:srgbClr val="227ABC"/>
              </a:buClr>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FAD6A377-4387-4054-B8D4-AB41BA9016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745" y="2691302"/>
            <a:ext cx="3864474" cy="3030768"/>
          </a:xfrm>
          <a:prstGeom prst="rect">
            <a:avLst/>
          </a:prstGeom>
        </p:spPr>
      </p:pic>
      <p:sp>
        <p:nvSpPr>
          <p:cNvPr id="2" name="文本框 1">
            <a:extLst>
              <a:ext uri="{FF2B5EF4-FFF2-40B4-BE49-F238E27FC236}">
                <a16:creationId xmlns:a16="http://schemas.microsoft.com/office/drawing/2014/main" id="{41AC37FA-73B3-4F15-9A1A-BA76CB195085}"/>
              </a:ext>
            </a:extLst>
          </p:cNvPr>
          <p:cNvSpPr txBox="1"/>
          <p:nvPr/>
        </p:nvSpPr>
        <p:spPr>
          <a:xfrm>
            <a:off x="6184900" y="3771900"/>
            <a:ext cx="4254500" cy="1200329"/>
          </a:xfrm>
          <a:prstGeom prst="rect">
            <a:avLst/>
          </a:prstGeom>
          <a:noFill/>
        </p:spPr>
        <p:txBody>
          <a:bodyPr wrap="square" rtlCol="0">
            <a:spAutoFit/>
          </a:bodyPr>
          <a:lstStyle/>
          <a:p>
            <a:r>
              <a:rPr lang="zh-CN" altLang="en-US" dirty="0"/>
              <a:t>地声模型是代表真实海底的物理模型。它们由</a:t>
            </a:r>
            <a:r>
              <a:rPr lang="zh-CN" altLang="en-US" dirty="0">
                <a:solidFill>
                  <a:srgbClr val="FF0000"/>
                </a:solidFill>
              </a:rPr>
              <a:t>分层结构</a:t>
            </a:r>
            <a:r>
              <a:rPr lang="zh-CN" altLang="en-US" dirty="0"/>
              <a:t>组成，由层中物质的</a:t>
            </a:r>
            <a:r>
              <a:rPr lang="zh-CN" altLang="en-US" dirty="0">
                <a:solidFill>
                  <a:srgbClr val="FF0000"/>
                </a:solidFill>
              </a:rPr>
              <a:t>声速、衰减和密度</a:t>
            </a:r>
            <a:r>
              <a:rPr lang="zh-CN" altLang="en-US" dirty="0"/>
              <a:t>参数化。</a:t>
            </a:r>
            <a:endParaRPr lang="en-US" altLang="zh-CN" dirty="0"/>
          </a:p>
          <a:p>
            <a:endParaRPr lang="zh-CN" altLang="en-US" dirty="0"/>
          </a:p>
        </p:txBody>
      </p:sp>
      <p:sp>
        <p:nvSpPr>
          <p:cNvPr id="3" name="文本框 2">
            <a:extLst>
              <a:ext uri="{FF2B5EF4-FFF2-40B4-BE49-F238E27FC236}">
                <a16:creationId xmlns:a16="http://schemas.microsoft.com/office/drawing/2014/main" id="{4D81FE54-3D3E-4751-A98F-CF14C41EFCB6}"/>
              </a:ext>
            </a:extLst>
          </p:cNvPr>
          <p:cNvSpPr txBox="1"/>
          <p:nvPr/>
        </p:nvSpPr>
        <p:spPr>
          <a:xfrm>
            <a:off x="1642038" y="5747290"/>
            <a:ext cx="3118498" cy="307777"/>
          </a:xfrm>
          <a:prstGeom prst="rect">
            <a:avLst/>
          </a:prstGeom>
          <a:noFill/>
        </p:spPr>
        <p:txBody>
          <a:bodyPr wrap="square" rtlCol="0">
            <a:spAutoFit/>
          </a:bodyPr>
          <a:lstStyle/>
          <a:p>
            <a:r>
              <a:rPr lang="zh-CN" altLang="en-US" sz="1400" dirty="0"/>
              <a:t>图</a:t>
            </a:r>
            <a:r>
              <a:rPr lang="en-US" altLang="zh-CN" sz="1400" dirty="0"/>
              <a:t>1.</a:t>
            </a:r>
            <a:r>
              <a:rPr lang="zh-CN" altLang="en-US" sz="1400" dirty="0"/>
              <a:t>海底声学参数</a:t>
            </a:r>
            <a:r>
              <a:rPr lang="zh-CN" altLang="zh-CN" sz="1400" dirty="0"/>
              <a:t>模型示意图</a:t>
            </a:r>
            <a:endParaRPr lang="zh-CN" altLang="en-US" sz="1400" dirty="0"/>
          </a:p>
        </p:txBody>
      </p:sp>
      <p:sp>
        <p:nvSpPr>
          <p:cNvPr id="12" name="文本框 11">
            <a:extLst>
              <a:ext uri="{FF2B5EF4-FFF2-40B4-BE49-F238E27FC236}">
                <a16:creationId xmlns:a16="http://schemas.microsoft.com/office/drawing/2014/main" id="{00AC3F17-EF14-4804-8E55-3934C61B2F69}"/>
              </a:ext>
            </a:extLst>
          </p:cNvPr>
          <p:cNvSpPr txBox="1"/>
          <p:nvPr/>
        </p:nvSpPr>
        <p:spPr>
          <a:xfrm>
            <a:off x="6096000" y="6485642"/>
            <a:ext cx="694441" cy="369332"/>
          </a:xfrm>
          <a:prstGeom prst="rect">
            <a:avLst/>
          </a:prstGeom>
          <a:noFill/>
        </p:spPr>
        <p:txBody>
          <a:bodyPr wrap="square" rtlCol="0">
            <a:spAutoFit/>
          </a:bodyPr>
          <a:lstStyle/>
          <a:p>
            <a:r>
              <a:rPr lang="en-US" altLang="zh-CN" dirty="0"/>
              <a:t>3</a:t>
            </a:r>
            <a:endParaRPr lang="zh-CN" altLang="en-US" dirty="0"/>
          </a:p>
        </p:txBody>
      </p:sp>
      <p:sp>
        <p:nvSpPr>
          <p:cNvPr id="14" name="矩形 13">
            <a:extLst>
              <a:ext uri="{FF2B5EF4-FFF2-40B4-BE49-F238E27FC236}">
                <a16:creationId xmlns:a16="http://schemas.microsoft.com/office/drawing/2014/main" id="{F2451E3A-8813-4633-ACA0-97593EA6CFAD}"/>
              </a:ext>
            </a:extLst>
          </p:cNvPr>
          <p:cNvSpPr/>
          <p:nvPr>
            <p:custDataLst>
              <p:tags r:id="rId2"/>
            </p:custDataLst>
          </p:nvPr>
        </p:nvSpPr>
        <p:spPr>
          <a:xfrm>
            <a:off x="856735" y="916125"/>
            <a:ext cx="2973891" cy="461665"/>
          </a:xfrm>
          <a:prstGeom prst="rect">
            <a:avLst/>
          </a:prstGeom>
        </p:spPr>
        <p:txBody>
          <a:bodyPr wrap="none">
            <a:spAutoFit/>
          </a:bodyPr>
          <a:lstStyle/>
          <a:p>
            <a:pPr marL="323850" indent="-323850">
              <a:buFont typeface="Wingdings" panose="05000000000000000000" charset="0"/>
              <a:buChar char="Ø"/>
            </a:pPr>
            <a:r>
              <a:rPr lang="zh-CN" altLang="en-US" sz="2400" b="1" dirty="0">
                <a:solidFill>
                  <a:schemeClr val="accent1"/>
                </a:solidFill>
                <a:latin typeface="微软雅黑" panose="020B0503020204020204" pitchFamily="34" charset="-122"/>
                <a:ea typeface="微软雅黑" panose="020B0503020204020204" pitchFamily="34" charset="-122"/>
              </a:rPr>
              <a:t>海底声学参数反演</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a:spLocks noGrp="1"/>
          </p:cNvSpPr>
          <p:nvPr>
            <p:custDataLst>
              <p:tags r:id="rId1"/>
            </p:custDataLst>
          </p:nvPr>
        </p:nvSpPr>
        <p:spPr>
          <a:xfrm>
            <a:off x="920353" y="267639"/>
            <a:ext cx="1521919" cy="461665"/>
          </a:xfrm>
          <a:prstGeom prst="rect">
            <a:avLst/>
          </a:prstGeom>
          <a:solidFill>
            <a:schemeClr val="bg1">
              <a:lumMod val="95000"/>
            </a:schemeClr>
          </a:solidFill>
        </p:spPr>
        <p:txBody>
          <a:bodyPr wrap="none" lIns="144000" tIns="45720" rIns="144000" bIns="45720" anchor="ctr" anchorCtr="0">
            <a:spAutoFit/>
          </a:bodyPr>
          <a:lstStyle>
            <a:lvl1pPr marL="0" indent="0" algn="l" defTabSz="914400" rtl="0" eaLnBrk="1" latinLnBrk="0" hangingPunct="1">
              <a:lnSpc>
                <a:spcPct val="100000"/>
              </a:lnSpc>
              <a:spcBef>
                <a:spcPts val="1000"/>
              </a:spcBef>
              <a:buFont typeface="Arial" panose="020B0604020202020204" pitchFamily="34" charset="0"/>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lgn="l" defTabSz="914400" rtl="0" eaLnBrk="1" latinLnBrk="0" hangingPunct="1">
              <a:lnSpc>
                <a:spcPct val="90000"/>
              </a:lnSpc>
              <a:spcBef>
                <a:spcPts val="500"/>
              </a:spcBef>
              <a:buFont typeface="Arial" panose="020B0604020202020204" pitchFamily="34" charset="0"/>
              <a:buNone/>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lumMod val="50000"/>
                  </a:schemeClr>
                </a:solidFill>
              </a:rPr>
              <a:t>研究背景</a:t>
            </a:r>
          </a:p>
        </p:txBody>
      </p:sp>
      <p:sp>
        <p:nvSpPr>
          <p:cNvPr id="10" name="矩形 9"/>
          <p:cNvSpPr/>
          <p:nvPr>
            <p:custDataLst>
              <p:tags r:id="rId2"/>
            </p:custDataLst>
          </p:nvPr>
        </p:nvSpPr>
        <p:spPr>
          <a:xfrm>
            <a:off x="1592492" y="780515"/>
            <a:ext cx="7677102" cy="400110"/>
          </a:xfrm>
          <a:prstGeom prst="rect">
            <a:avLst/>
          </a:prstGeom>
        </p:spPr>
        <p:txBody>
          <a:bodyPr wrap="none">
            <a:spAutoFit/>
          </a:bodyPr>
          <a:lstStyle/>
          <a:p>
            <a:pPr marL="323850" indent="-323850">
              <a:buFont typeface="Wingdings" panose="05000000000000000000" charset="0"/>
              <a:buChar char="Ø"/>
            </a:pPr>
            <a:r>
              <a:rPr lang="zh-CN" altLang="en-US" sz="2000" dirty="0">
                <a:solidFill>
                  <a:srgbClr val="FFFFFF"/>
                </a:solidFill>
                <a:latin typeface="微软雅黑" panose="020B0503020204020204" pitchFamily="34" charset="-122"/>
                <a:ea typeface="微软雅黑" panose="020B0503020204020204" pitchFamily="34" charset="-122"/>
              </a:rPr>
              <a:t>网站平台，共有网站</a:t>
            </a:r>
            <a:r>
              <a:rPr lang="en-US" altLang="zh-CN" sz="2000" dirty="0">
                <a:solidFill>
                  <a:srgbClr val="FFFFFF"/>
                </a:solidFill>
                <a:latin typeface="微软雅黑" panose="020B0503020204020204" pitchFamily="34" charset="-122"/>
                <a:ea typeface="微软雅黑" panose="020B0503020204020204" pitchFamily="34" charset="-122"/>
              </a:rPr>
              <a:t>40</a:t>
            </a:r>
            <a:r>
              <a:rPr lang="zh-CN" altLang="en-US" sz="2000" dirty="0">
                <a:solidFill>
                  <a:srgbClr val="FFFFFF"/>
                </a:solidFill>
                <a:latin typeface="微软雅黑" panose="020B0503020204020204" pitchFamily="34" charset="-122"/>
                <a:ea typeface="微软雅黑" panose="020B0503020204020204" pitchFamily="34" charset="-122"/>
              </a:rPr>
              <a:t>个，其中</a:t>
            </a:r>
            <a:r>
              <a:rPr lang="en-US" altLang="zh-CN" sz="2000" dirty="0">
                <a:solidFill>
                  <a:srgbClr val="FFFFFF"/>
                </a:solidFill>
                <a:latin typeface="微软雅黑" panose="020B0503020204020204" pitchFamily="34" charset="-122"/>
                <a:ea typeface="微软雅黑" panose="020B0503020204020204" pitchFamily="34" charset="-122"/>
              </a:rPr>
              <a:t>29</a:t>
            </a:r>
            <a:r>
              <a:rPr lang="zh-CN" altLang="en-US" sz="2000" dirty="0">
                <a:solidFill>
                  <a:srgbClr val="FFFFFF"/>
                </a:solidFill>
                <a:latin typeface="微软雅黑" panose="020B0503020204020204" pitchFamily="34" charset="-122"/>
                <a:ea typeface="微软雅黑" panose="020B0503020204020204" pitchFamily="34" charset="-122"/>
              </a:rPr>
              <a:t>个在用（其中</a:t>
            </a:r>
            <a:r>
              <a:rPr lang="en-US" altLang="zh-CN" sz="2000" dirty="0">
                <a:solidFill>
                  <a:srgbClr val="FFFFFF"/>
                </a:solidFill>
                <a:latin typeface="微软雅黑" panose="020B0503020204020204" pitchFamily="34" charset="-122"/>
                <a:ea typeface="微软雅黑" panose="020B0503020204020204" pitchFamily="34" charset="-122"/>
              </a:rPr>
              <a:t>8</a:t>
            </a:r>
            <a:r>
              <a:rPr lang="zh-CN" altLang="en-US" sz="2000" dirty="0">
                <a:solidFill>
                  <a:srgbClr val="FFFFFF"/>
                </a:solidFill>
                <a:latin typeface="微软雅黑" panose="020B0503020204020204" pitchFamily="34" charset="-122"/>
                <a:ea typeface="微软雅黑" panose="020B0503020204020204" pitchFamily="34" charset="-122"/>
              </a:rPr>
              <a:t>个为网站群）</a:t>
            </a:r>
          </a:p>
        </p:txBody>
      </p:sp>
      <p:grpSp>
        <p:nvGrpSpPr>
          <p:cNvPr id="19" name="组合 18"/>
          <p:cNvGrpSpPr/>
          <p:nvPr/>
        </p:nvGrpSpPr>
        <p:grpSpPr>
          <a:xfrm flipH="1">
            <a:off x="313055" y="374015"/>
            <a:ext cx="470535" cy="353060"/>
            <a:chOff x="705852" y="593558"/>
            <a:chExt cx="641685" cy="481263"/>
          </a:xfrm>
        </p:grpSpPr>
        <p:sp>
          <p:nvSpPr>
            <p:cNvPr id="20" name="矩形: 圆角 4"/>
            <p:cNvSpPr/>
            <p:nvPr>
              <p:custDataLst>
                <p:tags r:id="rId4"/>
              </p:custDataLst>
            </p:nvPr>
          </p:nvSpPr>
          <p:spPr>
            <a:xfrm rot="2700000">
              <a:off x="866274" y="593558"/>
              <a:ext cx="481263" cy="481263"/>
            </a:xfrm>
            <a:prstGeom prst="roundRect">
              <a:avLst/>
            </a:prstGeom>
            <a:noFill/>
            <a:ln w="38100">
              <a:solidFill>
                <a:srgbClr val="AF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5"/>
            <p:cNvSpPr/>
            <p:nvPr>
              <p:custDataLst>
                <p:tags r:id="rId5"/>
              </p:custDataLst>
            </p:nvPr>
          </p:nvSpPr>
          <p:spPr>
            <a:xfrm rot="2700000">
              <a:off x="705852" y="593558"/>
              <a:ext cx="481263" cy="481263"/>
            </a:xfrm>
            <a:prstGeom prst="roundRect">
              <a:avLst/>
            </a:prstGeom>
            <a:solidFill>
              <a:srgbClr val="204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2" name="左大括号 1">
            <a:extLst>
              <a:ext uri="{FF2B5EF4-FFF2-40B4-BE49-F238E27FC236}">
                <a16:creationId xmlns:a16="http://schemas.microsoft.com/office/drawing/2014/main" id="{85AA5313-0DA1-430D-9611-2B5597A522F7}"/>
              </a:ext>
            </a:extLst>
          </p:cNvPr>
          <p:cNvSpPr/>
          <p:nvPr/>
        </p:nvSpPr>
        <p:spPr>
          <a:xfrm>
            <a:off x="1382829" y="1676232"/>
            <a:ext cx="695453" cy="35756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8E50BB2-6ABC-4434-B78B-AAFC2219A4B4}"/>
              </a:ext>
            </a:extLst>
          </p:cNvPr>
          <p:cNvSpPr txBox="1"/>
          <p:nvPr/>
        </p:nvSpPr>
        <p:spPr>
          <a:xfrm>
            <a:off x="2078282" y="1859864"/>
            <a:ext cx="2550474" cy="646331"/>
          </a:xfrm>
          <a:prstGeom prst="rect">
            <a:avLst/>
          </a:prstGeom>
          <a:noFill/>
        </p:spPr>
        <p:txBody>
          <a:bodyPr wrap="square" rtlCol="0">
            <a:spAutoFit/>
          </a:bodyPr>
          <a:lstStyle/>
          <a:p>
            <a:r>
              <a:rPr lang="zh-CN" altLang="en-US" dirty="0"/>
              <a:t>基于优化（匹配场处理）的地声反演</a:t>
            </a:r>
          </a:p>
        </p:txBody>
      </p:sp>
      <p:sp>
        <p:nvSpPr>
          <p:cNvPr id="4" name="文本框 3">
            <a:extLst>
              <a:ext uri="{FF2B5EF4-FFF2-40B4-BE49-F238E27FC236}">
                <a16:creationId xmlns:a16="http://schemas.microsoft.com/office/drawing/2014/main" id="{0C459C23-271A-41EA-9BEF-3C9652D19A3F}"/>
              </a:ext>
            </a:extLst>
          </p:cNvPr>
          <p:cNvSpPr txBox="1"/>
          <p:nvPr/>
        </p:nvSpPr>
        <p:spPr>
          <a:xfrm>
            <a:off x="1992761" y="4614925"/>
            <a:ext cx="3140491" cy="369332"/>
          </a:xfrm>
          <a:prstGeom prst="rect">
            <a:avLst/>
          </a:prstGeom>
          <a:noFill/>
        </p:spPr>
        <p:txBody>
          <a:bodyPr wrap="square" rtlCol="0">
            <a:spAutoFit/>
          </a:bodyPr>
          <a:lstStyle/>
          <a:p>
            <a:r>
              <a:rPr lang="zh-CN" altLang="en-US" dirty="0"/>
              <a:t>基于机器学习的地声反演</a:t>
            </a:r>
          </a:p>
        </p:txBody>
      </p:sp>
      <p:sp>
        <p:nvSpPr>
          <p:cNvPr id="5" name="左大括号 4">
            <a:extLst>
              <a:ext uri="{FF2B5EF4-FFF2-40B4-BE49-F238E27FC236}">
                <a16:creationId xmlns:a16="http://schemas.microsoft.com/office/drawing/2014/main" id="{E6F85417-AE8A-4476-A0E7-CCD6F523E53B}"/>
              </a:ext>
            </a:extLst>
          </p:cNvPr>
          <p:cNvSpPr/>
          <p:nvPr/>
        </p:nvSpPr>
        <p:spPr>
          <a:xfrm>
            <a:off x="4784308" y="1092719"/>
            <a:ext cx="367862" cy="2196636"/>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0AB67BB-5BA8-407A-B63C-934A628643B6}"/>
              </a:ext>
            </a:extLst>
          </p:cNvPr>
          <p:cNvSpPr txBox="1"/>
          <p:nvPr/>
        </p:nvSpPr>
        <p:spPr>
          <a:xfrm>
            <a:off x="5324209" y="1087104"/>
            <a:ext cx="3512557" cy="369332"/>
          </a:xfrm>
          <a:prstGeom prst="rect">
            <a:avLst/>
          </a:prstGeom>
          <a:noFill/>
        </p:spPr>
        <p:txBody>
          <a:bodyPr wrap="square" rtlCol="0">
            <a:spAutoFit/>
          </a:bodyPr>
          <a:lstStyle/>
          <a:p>
            <a:r>
              <a:rPr lang="zh-CN" altLang="en-US" dirty="0"/>
              <a:t>遗传算法 （</a:t>
            </a:r>
            <a:r>
              <a:rPr lang="en-US" altLang="zh-CN" dirty="0" err="1"/>
              <a:t>Ohta</a:t>
            </a:r>
            <a:r>
              <a:rPr lang="en-US" altLang="zh-CN" dirty="0"/>
              <a:t>, K.</a:t>
            </a:r>
            <a:r>
              <a:rPr lang="zh-CN" altLang="en-US" dirty="0"/>
              <a:t>等</a:t>
            </a:r>
            <a:r>
              <a:rPr lang="en-US" altLang="zh-CN" dirty="0"/>
              <a:t> 2008</a:t>
            </a:r>
            <a:r>
              <a:rPr lang="zh-CN" altLang="en-US" dirty="0"/>
              <a:t>）</a:t>
            </a:r>
            <a:r>
              <a:rPr lang="en-US" altLang="zh-CN" baseline="30000" dirty="0"/>
              <a:t>[2]</a:t>
            </a:r>
            <a:endParaRPr lang="zh-CN" altLang="en-US" baseline="30000" dirty="0"/>
          </a:p>
        </p:txBody>
      </p:sp>
      <p:sp>
        <p:nvSpPr>
          <p:cNvPr id="7" name="文本框 6">
            <a:extLst>
              <a:ext uri="{FF2B5EF4-FFF2-40B4-BE49-F238E27FC236}">
                <a16:creationId xmlns:a16="http://schemas.microsoft.com/office/drawing/2014/main" id="{BB3A38FD-5ECA-4EFD-9E3A-588AD3C38904}"/>
              </a:ext>
            </a:extLst>
          </p:cNvPr>
          <p:cNvSpPr txBox="1"/>
          <p:nvPr/>
        </p:nvSpPr>
        <p:spPr>
          <a:xfrm>
            <a:off x="5324209" y="1875269"/>
            <a:ext cx="3720662" cy="369332"/>
          </a:xfrm>
          <a:prstGeom prst="rect">
            <a:avLst/>
          </a:prstGeom>
          <a:noFill/>
        </p:spPr>
        <p:txBody>
          <a:bodyPr wrap="square" rtlCol="0">
            <a:spAutoFit/>
          </a:bodyPr>
          <a:lstStyle/>
          <a:p>
            <a:r>
              <a:rPr lang="zh-CN" altLang="en-US" dirty="0"/>
              <a:t>差分进化（</a:t>
            </a:r>
            <a:r>
              <a:rPr lang="en-US" altLang="zh-CN" dirty="0"/>
              <a:t>Snellen, M.</a:t>
            </a:r>
            <a:r>
              <a:rPr lang="zh-CN" altLang="en-US" dirty="0"/>
              <a:t>等</a:t>
            </a:r>
            <a:r>
              <a:rPr lang="en-US" altLang="zh-CN" dirty="0"/>
              <a:t> 2004</a:t>
            </a:r>
            <a:r>
              <a:rPr lang="zh-CN" altLang="en-US" dirty="0"/>
              <a:t>）</a:t>
            </a:r>
            <a:r>
              <a:rPr lang="en-US" altLang="zh-CN" baseline="30000" dirty="0"/>
              <a:t>[3]</a:t>
            </a:r>
            <a:endParaRPr lang="zh-CN" altLang="en-US" baseline="30000" dirty="0"/>
          </a:p>
        </p:txBody>
      </p:sp>
      <p:sp>
        <p:nvSpPr>
          <p:cNvPr id="8" name="文本框 7">
            <a:extLst>
              <a:ext uri="{FF2B5EF4-FFF2-40B4-BE49-F238E27FC236}">
                <a16:creationId xmlns:a16="http://schemas.microsoft.com/office/drawing/2014/main" id="{293BE9B9-3D4E-45B8-8DE5-C53372E618E3}"/>
              </a:ext>
            </a:extLst>
          </p:cNvPr>
          <p:cNvSpPr txBox="1"/>
          <p:nvPr/>
        </p:nvSpPr>
        <p:spPr>
          <a:xfrm>
            <a:off x="5270098" y="2513104"/>
            <a:ext cx="5246765" cy="369332"/>
          </a:xfrm>
          <a:prstGeom prst="rect">
            <a:avLst/>
          </a:prstGeom>
          <a:noFill/>
        </p:spPr>
        <p:txBody>
          <a:bodyPr wrap="square" rtlCol="0">
            <a:spAutoFit/>
          </a:bodyPr>
          <a:lstStyle/>
          <a:p>
            <a:r>
              <a:rPr lang="zh-CN" altLang="en-US" dirty="0"/>
              <a:t>自适应单纯形模拟退火算法（</a:t>
            </a:r>
            <a:r>
              <a:rPr lang="en-US" altLang="zh-CN" dirty="0" err="1"/>
              <a:t>Dosso</a:t>
            </a:r>
            <a:r>
              <a:rPr lang="en-US" altLang="zh-CN" dirty="0"/>
              <a:t>, S.E. 2001</a:t>
            </a:r>
            <a:r>
              <a:rPr lang="zh-CN" altLang="en-US" dirty="0"/>
              <a:t>）</a:t>
            </a:r>
            <a:r>
              <a:rPr lang="en-US" altLang="zh-CN" baseline="30000" dirty="0"/>
              <a:t>[4]</a:t>
            </a:r>
            <a:endParaRPr lang="zh-CN" altLang="en-US" baseline="30000" dirty="0"/>
          </a:p>
        </p:txBody>
      </p:sp>
      <p:sp>
        <p:nvSpPr>
          <p:cNvPr id="12" name="左大括号 11">
            <a:extLst>
              <a:ext uri="{FF2B5EF4-FFF2-40B4-BE49-F238E27FC236}">
                <a16:creationId xmlns:a16="http://schemas.microsoft.com/office/drawing/2014/main" id="{CCFFD9EA-3FA0-4DFE-A8E0-235C80447BB1}"/>
              </a:ext>
            </a:extLst>
          </p:cNvPr>
          <p:cNvSpPr/>
          <p:nvPr/>
        </p:nvSpPr>
        <p:spPr>
          <a:xfrm>
            <a:off x="4834757" y="3651861"/>
            <a:ext cx="266963" cy="2295460"/>
          </a:xfrm>
          <a:prstGeom prst="leftBrace">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A2AEB68-4241-4A9A-9E0F-59D5D6338F36}"/>
              </a:ext>
            </a:extLst>
          </p:cNvPr>
          <p:cNvSpPr txBox="1"/>
          <p:nvPr/>
        </p:nvSpPr>
        <p:spPr>
          <a:xfrm>
            <a:off x="5270098" y="3749060"/>
            <a:ext cx="3890930" cy="369332"/>
          </a:xfrm>
          <a:prstGeom prst="rect">
            <a:avLst/>
          </a:prstGeom>
          <a:noFill/>
        </p:spPr>
        <p:txBody>
          <a:bodyPr wrap="square" rtlCol="0">
            <a:spAutoFit/>
          </a:bodyPr>
          <a:lstStyle/>
          <a:p>
            <a:r>
              <a:rPr lang="zh-CN" altLang="en-US" dirty="0"/>
              <a:t>径向基神经网络（</a:t>
            </a:r>
            <a:r>
              <a:rPr lang="en-US" altLang="zh-CN" dirty="0" err="1"/>
              <a:t>Y.Shen</a:t>
            </a:r>
            <a:r>
              <a:rPr lang="zh-CN" altLang="en-US" dirty="0"/>
              <a:t>等</a:t>
            </a:r>
            <a:r>
              <a:rPr lang="en-US" altLang="zh-CN" dirty="0"/>
              <a:t>2020</a:t>
            </a:r>
            <a:r>
              <a:rPr lang="zh-CN" altLang="en-US" dirty="0"/>
              <a:t>）</a:t>
            </a:r>
            <a:r>
              <a:rPr lang="en-US" altLang="zh-CN" baseline="30000" dirty="0"/>
              <a:t>[5]</a:t>
            </a:r>
            <a:endParaRPr lang="zh-CN" altLang="en-US" baseline="30000" dirty="0"/>
          </a:p>
        </p:txBody>
      </p:sp>
      <p:sp>
        <p:nvSpPr>
          <p:cNvPr id="14" name="文本框 13">
            <a:extLst>
              <a:ext uri="{FF2B5EF4-FFF2-40B4-BE49-F238E27FC236}">
                <a16:creationId xmlns:a16="http://schemas.microsoft.com/office/drawing/2014/main" id="{1E463BF1-A1EF-4F5B-A9D2-C0B7E8ED79CE}"/>
              </a:ext>
            </a:extLst>
          </p:cNvPr>
          <p:cNvSpPr txBox="1"/>
          <p:nvPr/>
        </p:nvSpPr>
        <p:spPr>
          <a:xfrm>
            <a:off x="5336450" y="4430259"/>
            <a:ext cx="5341358" cy="369332"/>
          </a:xfrm>
          <a:prstGeom prst="rect">
            <a:avLst/>
          </a:prstGeom>
          <a:noFill/>
        </p:spPr>
        <p:txBody>
          <a:bodyPr wrap="square" rtlCol="0">
            <a:spAutoFit/>
          </a:bodyPr>
          <a:lstStyle/>
          <a:p>
            <a:r>
              <a:rPr lang="zh-CN" altLang="en-US" dirty="0"/>
              <a:t>多距离垂直阵列卷积神经网络（</a:t>
            </a:r>
            <a:r>
              <a:rPr lang="en-US" altLang="zh-CN" dirty="0"/>
              <a:t> Liu, M.</a:t>
            </a:r>
            <a:r>
              <a:rPr lang="zh-CN" altLang="en-US" dirty="0"/>
              <a:t>等</a:t>
            </a:r>
            <a:r>
              <a:rPr lang="en-US" altLang="zh-CN" dirty="0"/>
              <a:t>2022</a:t>
            </a:r>
            <a:r>
              <a:rPr lang="zh-CN" altLang="en-US" dirty="0"/>
              <a:t>）</a:t>
            </a:r>
            <a:r>
              <a:rPr lang="en-US" altLang="zh-CN" baseline="30000" dirty="0"/>
              <a:t>[6]</a:t>
            </a:r>
            <a:endParaRPr lang="zh-CN" altLang="en-US" baseline="30000" dirty="0"/>
          </a:p>
        </p:txBody>
      </p:sp>
      <p:sp>
        <p:nvSpPr>
          <p:cNvPr id="15" name="文本框 14">
            <a:extLst>
              <a:ext uri="{FF2B5EF4-FFF2-40B4-BE49-F238E27FC236}">
                <a16:creationId xmlns:a16="http://schemas.microsoft.com/office/drawing/2014/main" id="{D9BF72F2-00B6-4215-ADA4-AB9839AF2B70}"/>
              </a:ext>
            </a:extLst>
          </p:cNvPr>
          <p:cNvSpPr txBox="1"/>
          <p:nvPr/>
        </p:nvSpPr>
        <p:spPr>
          <a:xfrm>
            <a:off x="5336450" y="5111458"/>
            <a:ext cx="4414345" cy="369332"/>
          </a:xfrm>
          <a:prstGeom prst="rect">
            <a:avLst/>
          </a:prstGeom>
          <a:noFill/>
        </p:spPr>
        <p:txBody>
          <a:bodyPr wrap="square" rtlCol="0">
            <a:spAutoFit/>
          </a:bodyPr>
          <a:lstStyle/>
          <a:p>
            <a:r>
              <a:rPr lang="en-US" altLang="zh-CN" dirty="0"/>
              <a:t>Deep-Q</a:t>
            </a:r>
            <a:r>
              <a:rPr lang="zh-CN" altLang="en-US" dirty="0"/>
              <a:t>网络强化学习（</a:t>
            </a:r>
            <a:r>
              <a:rPr lang="en-US" altLang="zh-CN" dirty="0"/>
              <a:t> Zhu, X.</a:t>
            </a:r>
            <a:r>
              <a:rPr lang="zh-CN" altLang="en-US" dirty="0"/>
              <a:t>等</a:t>
            </a:r>
            <a:r>
              <a:rPr lang="en-US" altLang="zh-CN" dirty="0"/>
              <a:t>2022</a:t>
            </a:r>
            <a:r>
              <a:rPr lang="zh-CN" altLang="en-US" dirty="0"/>
              <a:t>）</a:t>
            </a:r>
            <a:r>
              <a:rPr lang="en-US" altLang="zh-CN" baseline="30000" dirty="0"/>
              <a:t>[7]</a:t>
            </a:r>
            <a:endParaRPr lang="zh-CN" altLang="en-US" baseline="30000" dirty="0"/>
          </a:p>
        </p:txBody>
      </p:sp>
      <p:sp>
        <p:nvSpPr>
          <p:cNvPr id="18" name="文本框 17">
            <a:extLst>
              <a:ext uri="{FF2B5EF4-FFF2-40B4-BE49-F238E27FC236}">
                <a16:creationId xmlns:a16="http://schemas.microsoft.com/office/drawing/2014/main" id="{B9E4C7EC-A74A-4658-9608-E425921DEDE0}"/>
              </a:ext>
            </a:extLst>
          </p:cNvPr>
          <p:cNvSpPr txBox="1"/>
          <p:nvPr/>
        </p:nvSpPr>
        <p:spPr>
          <a:xfrm>
            <a:off x="5431043" y="3150939"/>
            <a:ext cx="5246765" cy="543739"/>
          </a:xfrm>
          <a:prstGeom prst="rect">
            <a:avLst/>
          </a:prstGeom>
          <a:noFill/>
        </p:spPr>
        <p:txBody>
          <a:bodyPr wrap="square" rtlCol="0">
            <a:spAutoFit/>
          </a:bodyPr>
          <a:lstStyle/>
          <a:p>
            <a:r>
              <a:rPr lang="en-US" altLang="zh-CN" sz="4400" baseline="30000" dirty="0"/>
              <a:t>……</a:t>
            </a:r>
            <a:endParaRPr lang="zh-CN" altLang="en-US" sz="4400" baseline="30000" dirty="0"/>
          </a:p>
        </p:txBody>
      </p:sp>
      <p:sp>
        <p:nvSpPr>
          <p:cNvPr id="22" name="文本框 21">
            <a:extLst>
              <a:ext uri="{FF2B5EF4-FFF2-40B4-BE49-F238E27FC236}">
                <a16:creationId xmlns:a16="http://schemas.microsoft.com/office/drawing/2014/main" id="{4E72C407-4BC2-479C-B89F-0147B9694A59}"/>
              </a:ext>
            </a:extLst>
          </p:cNvPr>
          <p:cNvSpPr txBox="1"/>
          <p:nvPr/>
        </p:nvSpPr>
        <p:spPr>
          <a:xfrm>
            <a:off x="5431042" y="5535172"/>
            <a:ext cx="5246765" cy="543739"/>
          </a:xfrm>
          <a:prstGeom prst="rect">
            <a:avLst/>
          </a:prstGeom>
          <a:noFill/>
        </p:spPr>
        <p:txBody>
          <a:bodyPr wrap="square" rtlCol="0">
            <a:spAutoFit/>
          </a:bodyPr>
          <a:lstStyle/>
          <a:p>
            <a:r>
              <a:rPr lang="en-US" altLang="zh-CN" sz="4400" baseline="30000" dirty="0"/>
              <a:t>……</a:t>
            </a:r>
            <a:endParaRPr lang="zh-CN" altLang="en-US" sz="4400" baseline="30000" dirty="0"/>
          </a:p>
        </p:txBody>
      </p:sp>
      <p:sp>
        <p:nvSpPr>
          <p:cNvPr id="23" name="文本框 22">
            <a:extLst>
              <a:ext uri="{FF2B5EF4-FFF2-40B4-BE49-F238E27FC236}">
                <a16:creationId xmlns:a16="http://schemas.microsoft.com/office/drawing/2014/main" id="{AEEE396C-1A49-4F66-B422-1F67121995FD}"/>
              </a:ext>
            </a:extLst>
          </p:cNvPr>
          <p:cNvSpPr txBox="1"/>
          <p:nvPr/>
        </p:nvSpPr>
        <p:spPr>
          <a:xfrm>
            <a:off x="6096000" y="6485642"/>
            <a:ext cx="694441" cy="369332"/>
          </a:xfrm>
          <a:prstGeom prst="rect">
            <a:avLst/>
          </a:prstGeom>
          <a:noFill/>
        </p:spPr>
        <p:txBody>
          <a:bodyPr wrap="square" rtlCol="0">
            <a:spAutoFit/>
          </a:bodyPr>
          <a:lstStyle/>
          <a:p>
            <a:r>
              <a:rPr lang="en-US" altLang="zh-CN" dirty="0"/>
              <a:t>4</a:t>
            </a:r>
            <a:endParaRPr lang="zh-CN" altLang="en-US" dirty="0"/>
          </a:p>
        </p:txBody>
      </p:sp>
      <p:sp>
        <p:nvSpPr>
          <p:cNvPr id="24" name="矩形 23">
            <a:extLst>
              <a:ext uri="{FF2B5EF4-FFF2-40B4-BE49-F238E27FC236}">
                <a16:creationId xmlns:a16="http://schemas.microsoft.com/office/drawing/2014/main" id="{F4F4F614-6738-44ED-92F2-C7966A9BB441}"/>
              </a:ext>
            </a:extLst>
          </p:cNvPr>
          <p:cNvSpPr/>
          <p:nvPr>
            <p:custDataLst>
              <p:tags r:id="rId3"/>
            </p:custDataLst>
          </p:nvPr>
        </p:nvSpPr>
        <p:spPr>
          <a:xfrm>
            <a:off x="856735" y="916125"/>
            <a:ext cx="2973891" cy="461665"/>
          </a:xfrm>
          <a:prstGeom prst="rect">
            <a:avLst/>
          </a:prstGeom>
        </p:spPr>
        <p:txBody>
          <a:bodyPr wrap="none">
            <a:spAutoFit/>
          </a:bodyPr>
          <a:lstStyle/>
          <a:p>
            <a:pPr marL="323850" indent="-323850">
              <a:buFont typeface="Wingdings" panose="05000000000000000000" charset="0"/>
              <a:buChar char="Ø"/>
            </a:pPr>
            <a:r>
              <a:rPr lang="zh-CN" altLang="en-US" sz="2400" b="1" dirty="0">
                <a:solidFill>
                  <a:schemeClr val="accent1"/>
                </a:solidFill>
                <a:latin typeface="微软雅黑" panose="020B0503020204020204" pitchFamily="34" charset="-122"/>
                <a:ea typeface="微软雅黑" panose="020B0503020204020204" pitchFamily="34" charset="-122"/>
              </a:rPr>
              <a:t>海底声学参数反演</a:t>
            </a:r>
          </a:p>
        </p:txBody>
      </p:sp>
    </p:spTree>
    <p:extLst>
      <p:ext uri="{BB962C8B-B14F-4D97-AF65-F5344CB8AC3E}">
        <p14:creationId xmlns:p14="http://schemas.microsoft.com/office/powerpoint/2010/main" val="2691504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a:spLocks noGrp="1"/>
          </p:cNvSpPr>
          <p:nvPr>
            <p:custDataLst>
              <p:tags r:id="rId1"/>
            </p:custDataLst>
          </p:nvPr>
        </p:nvSpPr>
        <p:spPr>
          <a:xfrm>
            <a:off x="920353" y="267639"/>
            <a:ext cx="1521919" cy="461665"/>
          </a:xfrm>
          <a:prstGeom prst="rect">
            <a:avLst/>
          </a:prstGeom>
          <a:solidFill>
            <a:schemeClr val="bg1">
              <a:lumMod val="95000"/>
            </a:schemeClr>
          </a:solidFill>
        </p:spPr>
        <p:txBody>
          <a:bodyPr wrap="none" lIns="144000" tIns="45720" rIns="144000" bIns="45720" anchor="ctr" anchorCtr="0">
            <a:spAutoFit/>
          </a:bodyPr>
          <a:lstStyle>
            <a:lvl1pPr marL="0" indent="0" algn="l" defTabSz="914400" rtl="0" eaLnBrk="1" latinLnBrk="0" hangingPunct="1">
              <a:lnSpc>
                <a:spcPct val="100000"/>
              </a:lnSpc>
              <a:spcBef>
                <a:spcPts val="1000"/>
              </a:spcBef>
              <a:buFont typeface="Arial" panose="020B0604020202020204" pitchFamily="34" charset="0"/>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lgn="l" defTabSz="914400" rtl="0" eaLnBrk="1" latinLnBrk="0" hangingPunct="1">
              <a:lnSpc>
                <a:spcPct val="90000"/>
              </a:lnSpc>
              <a:spcBef>
                <a:spcPts val="500"/>
              </a:spcBef>
              <a:buFont typeface="Arial" panose="020B0604020202020204" pitchFamily="34" charset="0"/>
              <a:buNone/>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lumMod val="50000"/>
                  </a:schemeClr>
                </a:solidFill>
              </a:rPr>
              <a:t>研究背景</a:t>
            </a:r>
          </a:p>
        </p:txBody>
      </p:sp>
      <p:sp>
        <p:nvSpPr>
          <p:cNvPr id="10" name="矩形 9"/>
          <p:cNvSpPr/>
          <p:nvPr>
            <p:custDataLst>
              <p:tags r:id="rId2"/>
            </p:custDataLst>
          </p:nvPr>
        </p:nvSpPr>
        <p:spPr>
          <a:xfrm>
            <a:off x="1592492" y="780515"/>
            <a:ext cx="7677102" cy="400110"/>
          </a:xfrm>
          <a:prstGeom prst="rect">
            <a:avLst/>
          </a:prstGeom>
        </p:spPr>
        <p:txBody>
          <a:bodyPr wrap="none">
            <a:spAutoFit/>
          </a:bodyPr>
          <a:lstStyle/>
          <a:p>
            <a:pPr marL="323850" indent="-323850">
              <a:buFont typeface="Wingdings" panose="05000000000000000000" charset="0"/>
              <a:buChar char="Ø"/>
            </a:pPr>
            <a:r>
              <a:rPr lang="zh-CN" altLang="en-US" sz="2000" dirty="0">
                <a:solidFill>
                  <a:srgbClr val="FFFFFF"/>
                </a:solidFill>
                <a:latin typeface="微软雅黑" panose="020B0503020204020204" pitchFamily="34" charset="-122"/>
                <a:ea typeface="微软雅黑" panose="020B0503020204020204" pitchFamily="34" charset="-122"/>
              </a:rPr>
              <a:t>网站平台，共有网站</a:t>
            </a:r>
            <a:r>
              <a:rPr lang="en-US" altLang="zh-CN" sz="2000" dirty="0">
                <a:solidFill>
                  <a:srgbClr val="FFFFFF"/>
                </a:solidFill>
                <a:latin typeface="微软雅黑" panose="020B0503020204020204" pitchFamily="34" charset="-122"/>
                <a:ea typeface="微软雅黑" panose="020B0503020204020204" pitchFamily="34" charset="-122"/>
              </a:rPr>
              <a:t>40</a:t>
            </a:r>
            <a:r>
              <a:rPr lang="zh-CN" altLang="en-US" sz="2000" dirty="0">
                <a:solidFill>
                  <a:srgbClr val="FFFFFF"/>
                </a:solidFill>
                <a:latin typeface="微软雅黑" panose="020B0503020204020204" pitchFamily="34" charset="-122"/>
                <a:ea typeface="微软雅黑" panose="020B0503020204020204" pitchFamily="34" charset="-122"/>
              </a:rPr>
              <a:t>个，其中</a:t>
            </a:r>
            <a:r>
              <a:rPr lang="en-US" altLang="zh-CN" sz="2000" dirty="0">
                <a:solidFill>
                  <a:srgbClr val="FFFFFF"/>
                </a:solidFill>
                <a:latin typeface="微软雅黑" panose="020B0503020204020204" pitchFamily="34" charset="-122"/>
                <a:ea typeface="微软雅黑" panose="020B0503020204020204" pitchFamily="34" charset="-122"/>
              </a:rPr>
              <a:t>29</a:t>
            </a:r>
            <a:r>
              <a:rPr lang="zh-CN" altLang="en-US" sz="2000" dirty="0">
                <a:solidFill>
                  <a:srgbClr val="FFFFFF"/>
                </a:solidFill>
                <a:latin typeface="微软雅黑" panose="020B0503020204020204" pitchFamily="34" charset="-122"/>
                <a:ea typeface="微软雅黑" panose="020B0503020204020204" pitchFamily="34" charset="-122"/>
              </a:rPr>
              <a:t>个在用（其中</a:t>
            </a:r>
            <a:r>
              <a:rPr lang="en-US" altLang="zh-CN" sz="2000" dirty="0">
                <a:solidFill>
                  <a:srgbClr val="FFFFFF"/>
                </a:solidFill>
                <a:latin typeface="微软雅黑" panose="020B0503020204020204" pitchFamily="34" charset="-122"/>
                <a:ea typeface="微软雅黑" panose="020B0503020204020204" pitchFamily="34" charset="-122"/>
              </a:rPr>
              <a:t>8</a:t>
            </a:r>
            <a:r>
              <a:rPr lang="zh-CN" altLang="en-US" sz="2000" dirty="0">
                <a:solidFill>
                  <a:srgbClr val="FFFFFF"/>
                </a:solidFill>
                <a:latin typeface="微软雅黑" panose="020B0503020204020204" pitchFamily="34" charset="-122"/>
                <a:ea typeface="微软雅黑" panose="020B0503020204020204" pitchFamily="34" charset="-122"/>
              </a:rPr>
              <a:t>个为网站群）</a:t>
            </a:r>
          </a:p>
        </p:txBody>
      </p:sp>
      <p:grpSp>
        <p:nvGrpSpPr>
          <p:cNvPr id="19" name="组合 18"/>
          <p:cNvGrpSpPr/>
          <p:nvPr/>
        </p:nvGrpSpPr>
        <p:grpSpPr>
          <a:xfrm flipH="1">
            <a:off x="313055" y="374015"/>
            <a:ext cx="470535" cy="353060"/>
            <a:chOff x="705852" y="593558"/>
            <a:chExt cx="641685" cy="481263"/>
          </a:xfrm>
        </p:grpSpPr>
        <p:sp>
          <p:nvSpPr>
            <p:cNvPr id="20" name="矩形: 圆角 4"/>
            <p:cNvSpPr/>
            <p:nvPr>
              <p:custDataLst>
                <p:tags r:id="rId4"/>
              </p:custDataLst>
            </p:nvPr>
          </p:nvSpPr>
          <p:spPr>
            <a:xfrm rot="2700000">
              <a:off x="866274" y="593558"/>
              <a:ext cx="481263" cy="481263"/>
            </a:xfrm>
            <a:prstGeom prst="roundRect">
              <a:avLst/>
            </a:prstGeom>
            <a:noFill/>
            <a:ln w="38100">
              <a:solidFill>
                <a:srgbClr val="AF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5"/>
            <p:cNvSpPr/>
            <p:nvPr>
              <p:custDataLst>
                <p:tags r:id="rId5"/>
              </p:custDataLst>
            </p:nvPr>
          </p:nvSpPr>
          <p:spPr>
            <a:xfrm rot="2700000">
              <a:off x="705852" y="593558"/>
              <a:ext cx="481263" cy="481263"/>
            </a:xfrm>
            <a:prstGeom prst="roundRect">
              <a:avLst/>
            </a:prstGeom>
            <a:solidFill>
              <a:srgbClr val="204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pic>
        <p:nvPicPr>
          <p:cNvPr id="16" name="图片 15">
            <a:extLst>
              <a:ext uri="{FF2B5EF4-FFF2-40B4-BE49-F238E27FC236}">
                <a16:creationId xmlns:a16="http://schemas.microsoft.com/office/drawing/2014/main" id="{453D912C-8C1C-459B-B411-5377E9861C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2272" y="1157879"/>
            <a:ext cx="6698526" cy="5098776"/>
          </a:xfrm>
          <a:prstGeom prst="rect">
            <a:avLst/>
          </a:prstGeom>
        </p:spPr>
      </p:pic>
      <p:cxnSp>
        <p:nvCxnSpPr>
          <p:cNvPr id="3" name="直接箭头连接符 2">
            <a:extLst>
              <a:ext uri="{FF2B5EF4-FFF2-40B4-BE49-F238E27FC236}">
                <a16:creationId xmlns:a16="http://schemas.microsoft.com/office/drawing/2014/main" id="{F955B1C0-8092-45AD-9269-4308B0A12E47}"/>
              </a:ext>
            </a:extLst>
          </p:cNvPr>
          <p:cNvCxnSpPr>
            <a:cxnSpLocks/>
          </p:cNvCxnSpPr>
          <p:nvPr/>
        </p:nvCxnSpPr>
        <p:spPr>
          <a:xfrm flipH="1" flipV="1">
            <a:off x="8663234" y="4817097"/>
            <a:ext cx="791851" cy="26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3541DAD6-3ACB-42C9-8A4F-BBD469B13CDA}"/>
              </a:ext>
            </a:extLst>
          </p:cNvPr>
          <p:cNvSpPr/>
          <p:nvPr/>
        </p:nvSpPr>
        <p:spPr>
          <a:xfrm>
            <a:off x="8623144" y="5325559"/>
            <a:ext cx="3057247" cy="307777"/>
          </a:xfrm>
          <a:prstGeom prst="rect">
            <a:avLst/>
          </a:prstGeom>
        </p:spPr>
        <p:txBody>
          <a:bodyPr wrap="none">
            <a:spAutoFit/>
          </a:bodyPr>
          <a:lstStyle/>
          <a:p>
            <a:r>
              <a:rPr lang="zh-CN" altLang="en-US" sz="1400" dirty="0">
                <a:solidFill>
                  <a:srgbClr val="FF0000"/>
                </a:solidFill>
              </a:rPr>
              <a:t>基于优化（匹配场处理）的地声反演</a:t>
            </a:r>
          </a:p>
        </p:txBody>
      </p:sp>
      <p:cxnSp>
        <p:nvCxnSpPr>
          <p:cNvPr id="7" name="直接箭头连接符 6">
            <a:extLst>
              <a:ext uri="{FF2B5EF4-FFF2-40B4-BE49-F238E27FC236}">
                <a16:creationId xmlns:a16="http://schemas.microsoft.com/office/drawing/2014/main" id="{F746D753-C37A-4A73-BCDA-20B2EB2FBBCD}"/>
              </a:ext>
            </a:extLst>
          </p:cNvPr>
          <p:cNvCxnSpPr/>
          <p:nvPr/>
        </p:nvCxnSpPr>
        <p:spPr>
          <a:xfrm>
            <a:off x="1962229" y="2168165"/>
            <a:ext cx="678729" cy="18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E1153D3F-5CDB-4930-A496-EDC1DFA6A4D0}"/>
              </a:ext>
            </a:extLst>
          </p:cNvPr>
          <p:cNvSpPr/>
          <p:nvPr/>
        </p:nvSpPr>
        <p:spPr>
          <a:xfrm>
            <a:off x="142027" y="1809325"/>
            <a:ext cx="2159566" cy="307777"/>
          </a:xfrm>
          <a:prstGeom prst="rect">
            <a:avLst/>
          </a:prstGeom>
        </p:spPr>
        <p:txBody>
          <a:bodyPr wrap="none">
            <a:spAutoFit/>
          </a:bodyPr>
          <a:lstStyle/>
          <a:p>
            <a:r>
              <a:rPr lang="zh-CN" altLang="en-US" sz="1400" dirty="0">
                <a:solidFill>
                  <a:srgbClr val="FF0000"/>
                </a:solidFill>
              </a:rPr>
              <a:t>基于机器学习的地声反演</a:t>
            </a:r>
          </a:p>
        </p:txBody>
      </p:sp>
      <p:cxnSp>
        <p:nvCxnSpPr>
          <p:cNvPr id="12" name="直接箭头连接符 11">
            <a:extLst>
              <a:ext uri="{FF2B5EF4-FFF2-40B4-BE49-F238E27FC236}">
                <a16:creationId xmlns:a16="http://schemas.microsoft.com/office/drawing/2014/main" id="{F2CBAAB6-3180-49E8-935B-4AB55DCAA5CE}"/>
              </a:ext>
            </a:extLst>
          </p:cNvPr>
          <p:cNvCxnSpPr/>
          <p:nvPr/>
        </p:nvCxnSpPr>
        <p:spPr>
          <a:xfrm>
            <a:off x="4609708" y="709285"/>
            <a:ext cx="235670" cy="942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1B069F73-1DB0-4DFB-B184-B5CD84888D89}"/>
              </a:ext>
            </a:extLst>
          </p:cNvPr>
          <p:cNvSpPr/>
          <p:nvPr/>
        </p:nvSpPr>
        <p:spPr>
          <a:xfrm>
            <a:off x="3924357" y="313805"/>
            <a:ext cx="2388795" cy="369332"/>
          </a:xfrm>
          <a:prstGeom prst="rect">
            <a:avLst/>
          </a:prstGeom>
        </p:spPr>
        <p:txBody>
          <a:bodyPr wrap="none">
            <a:spAutoFit/>
          </a:bodyPr>
          <a:lstStyle/>
          <a:p>
            <a:r>
              <a:rPr lang="en-US" altLang="zh-CN" dirty="0">
                <a:solidFill>
                  <a:srgbClr val="FF0000"/>
                </a:solidFill>
              </a:rPr>
              <a:t>Deep-Q</a:t>
            </a:r>
            <a:r>
              <a:rPr lang="zh-CN" altLang="en-US" dirty="0">
                <a:solidFill>
                  <a:srgbClr val="FF0000"/>
                </a:solidFill>
              </a:rPr>
              <a:t>网络强化学习</a:t>
            </a:r>
          </a:p>
        </p:txBody>
      </p:sp>
      <p:sp>
        <p:nvSpPr>
          <p:cNvPr id="18" name="文本框 17">
            <a:extLst>
              <a:ext uri="{FF2B5EF4-FFF2-40B4-BE49-F238E27FC236}">
                <a16:creationId xmlns:a16="http://schemas.microsoft.com/office/drawing/2014/main" id="{9898A9C4-26B7-41FE-B1C0-A84B9EEE0480}"/>
              </a:ext>
            </a:extLst>
          </p:cNvPr>
          <p:cNvSpPr txBox="1"/>
          <p:nvPr/>
        </p:nvSpPr>
        <p:spPr>
          <a:xfrm>
            <a:off x="4404092" y="6390306"/>
            <a:ext cx="3118498" cy="307777"/>
          </a:xfrm>
          <a:prstGeom prst="rect">
            <a:avLst/>
          </a:prstGeom>
          <a:noFill/>
        </p:spPr>
        <p:txBody>
          <a:bodyPr wrap="square" rtlCol="0">
            <a:spAutoFit/>
          </a:bodyPr>
          <a:lstStyle/>
          <a:p>
            <a:r>
              <a:rPr lang="zh-CN" altLang="en-US" sz="1400" dirty="0"/>
              <a:t>图</a:t>
            </a:r>
            <a:r>
              <a:rPr lang="en-US" altLang="zh-CN" sz="1400" dirty="0"/>
              <a:t>2.</a:t>
            </a:r>
            <a:r>
              <a:rPr lang="zh-CN" altLang="en-US" sz="1400" dirty="0"/>
              <a:t>常见模型分类图</a:t>
            </a:r>
          </a:p>
        </p:txBody>
      </p:sp>
      <p:sp>
        <p:nvSpPr>
          <p:cNvPr id="22" name="文本框 21">
            <a:extLst>
              <a:ext uri="{FF2B5EF4-FFF2-40B4-BE49-F238E27FC236}">
                <a16:creationId xmlns:a16="http://schemas.microsoft.com/office/drawing/2014/main" id="{036E4BE6-78F8-47B9-B744-26DA17AFC26C}"/>
              </a:ext>
            </a:extLst>
          </p:cNvPr>
          <p:cNvSpPr txBox="1"/>
          <p:nvPr/>
        </p:nvSpPr>
        <p:spPr>
          <a:xfrm>
            <a:off x="6096000" y="6485642"/>
            <a:ext cx="694441" cy="369332"/>
          </a:xfrm>
          <a:prstGeom prst="rect">
            <a:avLst/>
          </a:prstGeom>
          <a:noFill/>
        </p:spPr>
        <p:txBody>
          <a:bodyPr wrap="square" rtlCol="0">
            <a:spAutoFit/>
          </a:bodyPr>
          <a:lstStyle/>
          <a:p>
            <a:r>
              <a:rPr lang="en-US" altLang="zh-CN" dirty="0"/>
              <a:t>5</a:t>
            </a:r>
            <a:endParaRPr lang="zh-CN" altLang="en-US" dirty="0"/>
          </a:p>
        </p:txBody>
      </p:sp>
      <p:sp>
        <p:nvSpPr>
          <p:cNvPr id="23" name="矩形 22">
            <a:extLst>
              <a:ext uri="{FF2B5EF4-FFF2-40B4-BE49-F238E27FC236}">
                <a16:creationId xmlns:a16="http://schemas.microsoft.com/office/drawing/2014/main" id="{F65C755D-74E6-4CF4-A389-6697E7D020D0}"/>
              </a:ext>
            </a:extLst>
          </p:cNvPr>
          <p:cNvSpPr/>
          <p:nvPr>
            <p:custDataLst>
              <p:tags r:id="rId3"/>
            </p:custDataLst>
          </p:nvPr>
        </p:nvSpPr>
        <p:spPr>
          <a:xfrm>
            <a:off x="856735" y="916125"/>
            <a:ext cx="2973891" cy="461665"/>
          </a:xfrm>
          <a:prstGeom prst="rect">
            <a:avLst/>
          </a:prstGeom>
        </p:spPr>
        <p:txBody>
          <a:bodyPr wrap="none">
            <a:spAutoFit/>
          </a:bodyPr>
          <a:lstStyle/>
          <a:p>
            <a:pPr marL="323850" indent="-323850">
              <a:buFont typeface="Wingdings" panose="05000000000000000000" charset="0"/>
              <a:buChar char="Ø"/>
            </a:pPr>
            <a:r>
              <a:rPr lang="zh-CN" altLang="en-US" sz="2400" b="1" dirty="0">
                <a:solidFill>
                  <a:schemeClr val="accent1"/>
                </a:solidFill>
                <a:latin typeface="微软雅黑" panose="020B0503020204020204" pitchFamily="34" charset="-122"/>
                <a:ea typeface="微软雅黑" panose="020B0503020204020204" pitchFamily="34" charset="-122"/>
              </a:rPr>
              <a:t>海底声学参数反演</a:t>
            </a:r>
          </a:p>
        </p:txBody>
      </p:sp>
    </p:spTree>
    <p:extLst>
      <p:ext uri="{BB962C8B-B14F-4D97-AF65-F5344CB8AC3E}">
        <p14:creationId xmlns:p14="http://schemas.microsoft.com/office/powerpoint/2010/main" val="281604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a:spLocks noGrp="1"/>
          </p:cNvSpPr>
          <p:nvPr>
            <p:custDataLst>
              <p:tags r:id="rId1"/>
            </p:custDataLst>
          </p:nvPr>
        </p:nvSpPr>
        <p:spPr>
          <a:xfrm>
            <a:off x="920353" y="267639"/>
            <a:ext cx="1521919" cy="461665"/>
          </a:xfrm>
          <a:prstGeom prst="rect">
            <a:avLst/>
          </a:prstGeom>
          <a:solidFill>
            <a:schemeClr val="bg1">
              <a:lumMod val="95000"/>
            </a:schemeClr>
          </a:solidFill>
        </p:spPr>
        <p:txBody>
          <a:bodyPr wrap="none" lIns="144000" tIns="45720" rIns="144000" bIns="45720" anchor="ctr" anchorCtr="0">
            <a:spAutoFit/>
          </a:bodyPr>
          <a:lstStyle>
            <a:lvl1pPr marL="0" indent="0" algn="l" defTabSz="914400" rtl="0" eaLnBrk="1" latinLnBrk="0" hangingPunct="1">
              <a:lnSpc>
                <a:spcPct val="100000"/>
              </a:lnSpc>
              <a:spcBef>
                <a:spcPts val="1000"/>
              </a:spcBef>
              <a:buFont typeface="Arial" panose="020B0604020202020204" pitchFamily="34" charset="0"/>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lgn="l" defTabSz="914400" rtl="0" eaLnBrk="1" latinLnBrk="0" hangingPunct="1">
              <a:lnSpc>
                <a:spcPct val="90000"/>
              </a:lnSpc>
              <a:spcBef>
                <a:spcPts val="500"/>
              </a:spcBef>
              <a:buFont typeface="Arial" panose="020B0604020202020204" pitchFamily="34" charset="0"/>
              <a:buNone/>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lumMod val="50000"/>
                  </a:schemeClr>
                </a:solidFill>
              </a:rPr>
              <a:t>研究背景</a:t>
            </a:r>
          </a:p>
        </p:txBody>
      </p:sp>
      <p:sp>
        <p:nvSpPr>
          <p:cNvPr id="10" name="矩形 9"/>
          <p:cNvSpPr/>
          <p:nvPr>
            <p:custDataLst>
              <p:tags r:id="rId2"/>
            </p:custDataLst>
          </p:nvPr>
        </p:nvSpPr>
        <p:spPr>
          <a:xfrm>
            <a:off x="856735" y="916125"/>
            <a:ext cx="1435008" cy="461665"/>
          </a:xfrm>
          <a:prstGeom prst="rect">
            <a:avLst/>
          </a:prstGeom>
        </p:spPr>
        <p:txBody>
          <a:bodyPr wrap="none">
            <a:spAutoFit/>
          </a:bodyPr>
          <a:lstStyle/>
          <a:p>
            <a:pPr marL="323850" indent="-323850">
              <a:buFont typeface="Wingdings" panose="05000000000000000000" charset="0"/>
              <a:buChar char="Ø"/>
            </a:pPr>
            <a:r>
              <a:rPr lang="zh-CN" altLang="en-US" sz="2400" b="1" dirty="0">
                <a:solidFill>
                  <a:schemeClr val="accent1"/>
                </a:solidFill>
                <a:latin typeface="微软雅黑" panose="020B0503020204020204" pitchFamily="34" charset="-122"/>
                <a:ea typeface="微软雅黑" panose="020B0503020204020204" pitchFamily="34" charset="-122"/>
              </a:rPr>
              <a:t>元学习</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flipH="1">
            <a:off x="313055" y="374015"/>
            <a:ext cx="470535" cy="353060"/>
            <a:chOff x="705852" y="593558"/>
            <a:chExt cx="641685" cy="481263"/>
          </a:xfrm>
        </p:grpSpPr>
        <p:sp>
          <p:nvSpPr>
            <p:cNvPr id="20" name="矩形: 圆角 4"/>
            <p:cNvSpPr/>
            <p:nvPr>
              <p:custDataLst>
                <p:tags r:id="rId3"/>
              </p:custDataLst>
            </p:nvPr>
          </p:nvSpPr>
          <p:spPr>
            <a:xfrm rot="2700000">
              <a:off x="866274" y="593558"/>
              <a:ext cx="481263" cy="481263"/>
            </a:xfrm>
            <a:prstGeom prst="roundRect">
              <a:avLst/>
            </a:prstGeom>
            <a:noFill/>
            <a:ln w="38100">
              <a:solidFill>
                <a:srgbClr val="AF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5"/>
            <p:cNvSpPr/>
            <p:nvPr>
              <p:custDataLst>
                <p:tags r:id="rId4"/>
              </p:custDataLst>
            </p:nvPr>
          </p:nvSpPr>
          <p:spPr>
            <a:xfrm rot="2700000">
              <a:off x="705852" y="593558"/>
              <a:ext cx="481263" cy="481263"/>
            </a:xfrm>
            <a:prstGeom prst="roundRect">
              <a:avLst/>
            </a:prstGeom>
            <a:solidFill>
              <a:srgbClr val="204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11" name="矩形 10">
            <a:extLst>
              <a:ext uri="{FF2B5EF4-FFF2-40B4-BE49-F238E27FC236}">
                <a16:creationId xmlns:a16="http://schemas.microsoft.com/office/drawing/2014/main" id="{A3EB7268-9B93-48FF-B9EC-79080A8D3484}"/>
              </a:ext>
            </a:extLst>
          </p:cNvPr>
          <p:cNvSpPr/>
          <p:nvPr/>
        </p:nvSpPr>
        <p:spPr>
          <a:xfrm>
            <a:off x="357545" y="1507038"/>
            <a:ext cx="10272724" cy="923330"/>
          </a:xfrm>
          <a:prstGeom prst="rect">
            <a:avLst/>
          </a:prstGeom>
        </p:spPr>
        <p:txBody>
          <a:bodyPr wrap="square">
            <a:spAutoFit/>
          </a:bodyPr>
          <a:lstStyle/>
          <a:p>
            <a:pPr marL="285750" indent="-285750">
              <a:buClr>
                <a:srgbClr val="227ABC"/>
              </a:buClr>
              <a:buFont typeface="Wingdings" panose="05000000000000000000" pitchFamily="2" charset="2"/>
              <a:buChar char="l"/>
            </a:pPr>
            <a:r>
              <a:rPr lang="zh-CN" altLang="en-US" dirty="0"/>
              <a:t>元学习</a:t>
            </a:r>
            <a:r>
              <a:rPr lang="en-US" altLang="zh-CN" dirty="0"/>
              <a:t>Meta Learning</a:t>
            </a:r>
            <a:r>
              <a:rPr lang="zh-CN" altLang="en-US" dirty="0"/>
              <a:t>，含义为</a:t>
            </a:r>
            <a:r>
              <a:rPr lang="zh-CN" altLang="en-US" dirty="0">
                <a:solidFill>
                  <a:srgbClr val="FF0000"/>
                </a:solidFill>
              </a:rPr>
              <a:t>学会学习</a:t>
            </a:r>
            <a:r>
              <a:rPr lang="zh-CN" altLang="en-US" dirty="0"/>
              <a:t>，即</a:t>
            </a:r>
            <a:r>
              <a:rPr lang="en-US" altLang="zh-CN" dirty="0"/>
              <a:t>learn to learn</a:t>
            </a:r>
            <a:r>
              <a:rPr lang="zh-CN" altLang="en-US" dirty="0"/>
              <a:t>，就是带着这种对人类这种“学习能力”的期望诞生的。</a:t>
            </a:r>
            <a:r>
              <a:rPr lang="en-US" altLang="zh-CN" dirty="0"/>
              <a:t>Meta Learning</a:t>
            </a:r>
            <a:r>
              <a:rPr lang="zh-CN" altLang="en-US" dirty="0"/>
              <a:t>希望使得模型获取一种“学会学习”的能力，使其可以在获取已有“知识”的基础上</a:t>
            </a:r>
            <a:r>
              <a:rPr lang="zh-CN" altLang="en-US" dirty="0">
                <a:solidFill>
                  <a:srgbClr val="FF0000"/>
                </a:solidFill>
              </a:rPr>
              <a:t>快速学习新的任务</a:t>
            </a:r>
            <a:r>
              <a:rPr lang="zh-CN" altLang="en-US" dirty="0"/>
              <a:t>。</a:t>
            </a:r>
            <a:endParaRPr lang="en-US" altLang="zh-CN" dirty="0"/>
          </a:p>
        </p:txBody>
      </p:sp>
      <p:pic>
        <p:nvPicPr>
          <p:cNvPr id="3" name="图片 2">
            <a:extLst>
              <a:ext uri="{FF2B5EF4-FFF2-40B4-BE49-F238E27FC236}">
                <a16:creationId xmlns:a16="http://schemas.microsoft.com/office/drawing/2014/main" id="{25EAF630-3091-470E-BFC8-E6B3E1914D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576" y="2693300"/>
            <a:ext cx="6910429" cy="3028721"/>
          </a:xfrm>
          <a:prstGeom prst="rect">
            <a:avLst/>
          </a:prstGeom>
        </p:spPr>
      </p:pic>
      <p:sp>
        <p:nvSpPr>
          <p:cNvPr id="12" name="文本框 11">
            <a:extLst>
              <a:ext uri="{FF2B5EF4-FFF2-40B4-BE49-F238E27FC236}">
                <a16:creationId xmlns:a16="http://schemas.microsoft.com/office/drawing/2014/main" id="{4B314B1B-9301-4A80-B76F-D97B450E1373}"/>
              </a:ext>
            </a:extLst>
          </p:cNvPr>
          <p:cNvSpPr txBox="1"/>
          <p:nvPr/>
        </p:nvSpPr>
        <p:spPr>
          <a:xfrm>
            <a:off x="2977502" y="5984953"/>
            <a:ext cx="3118498" cy="307777"/>
          </a:xfrm>
          <a:prstGeom prst="rect">
            <a:avLst/>
          </a:prstGeom>
          <a:noFill/>
        </p:spPr>
        <p:txBody>
          <a:bodyPr wrap="square" rtlCol="0">
            <a:spAutoFit/>
          </a:bodyPr>
          <a:lstStyle/>
          <a:p>
            <a:r>
              <a:rPr lang="zh-CN" altLang="en-US" sz="1400" dirty="0"/>
              <a:t>图</a:t>
            </a:r>
            <a:r>
              <a:rPr lang="en-US" altLang="zh-CN" sz="1400" dirty="0"/>
              <a:t>3.</a:t>
            </a:r>
            <a:r>
              <a:rPr lang="zh-CN" altLang="en-US" sz="1400" dirty="0"/>
              <a:t>元学习的定义</a:t>
            </a:r>
          </a:p>
        </p:txBody>
      </p:sp>
      <p:sp>
        <p:nvSpPr>
          <p:cNvPr id="13" name="文本框 12">
            <a:extLst>
              <a:ext uri="{FF2B5EF4-FFF2-40B4-BE49-F238E27FC236}">
                <a16:creationId xmlns:a16="http://schemas.microsoft.com/office/drawing/2014/main" id="{848BA9AD-23BB-4D50-9602-CFD2D894FE59}"/>
              </a:ext>
            </a:extLst>
          </p:cNvPr>
          <p:cNvSpPr txBox="1"/>
          <p:nvPr/>
        </p:nvSpPr>
        <p:spPr>
          <a:xfrm>
            <a:off x="6096000" y="6485642"/>
            <a:ext cx="694441" cy="369332"/>
          </a:xfrm>
          <a:prstGeom prst="rect">
            <a:avLst/>
          </a:prstGeom>
          <a:noFill/>
        </p:spPr>
        <p:txBody>
          <a:bodyPr wrap="square" rtlCol="0">
            <a:spAutoFit/>
          </a:bodyPr>
          <a:lstStyle/>
          <a:p>
            <a:r>
              <a:rPr lang="en-US" altLang="zh-CN" dirty="0"/>
              <a:t>6</a:t>
            </a:r>
            <a:endParaRPr lang="zh-CN" altLang="en-US" dirty="0"/>
          </a:p>
        </p:txBody>
      </p:sp>
      <p:sp>
        <p:nvSpPr>
          <p:cNvPr id="2" name="文本框 1">
            <a:extLst>
              <a:ext uri="{FF2B5EF4-FFF2-40B4-BE49-F238E27FC236}">
                <a16:creationId xmlns:a16="http://schemas.microsoft.com/office/drawing/2014/main" id="{868A3308-7319-4A39-9420-6216B414345F}"/>
              </a:ext>
            </a:extLst>
          </p:cNvPr>
          <p:cNvSpPr txBox="1"/>
          <p:nvPr/>
        </p:nvSpPr>
        <p:spPr>
          <a:xfrm>
            <a:off x="7239786" y="4004455"/>
            <a:ext cx="1414909" cy="369332"/>
          </a:xfrm>
          <a:prstGeom prst="rect">
            <a:avLst/>
          </a:prstGeom>
          <a:noFill/>
        </p:spPr>
        <p:txBody>
          <a:bodyPr wrap="square" rtlCol="0">
            <a:spAutoFit/>
          </a:bodyPr>
          <a:lstStyle/>
          <a:p>
            <a:r>
              <a:rPr lang="en-US" altLang="zh-CN" dirty="0"/>
              <a:t>Applications</a:t>
            </a:r>
            <a:endParaRPr lang="zh-CN" altLang="en-US" dirty="0"/>
          </a:p>
        </p:txBody>
      </p:sp>
      <p:sp>
        <p:nvSpPr>
          <p:cNvPr id="4" name="左大括号 3">
            <a:extLst>
              <a:ext uri="{FF2B5EF4-FFF2-40B4-BE49-F238E27FC236}">
                <a16:creationId xmlns:a16="http://schemas.microsoft.com/office/drawing/2014/main" id="{6B3050C1-21B1-41E6-A751-E7131D1569E6}"/>
              </a:ext>
            </a:extLst>
          </p:cNvPr>
          <p:cNvSpPr/>
          <p:nvPr/>
        </p:nvSpPr>
        <p:spPr>
          <a:xfrm>
            <a:off x="8559538" y="2822234"/>
            <a:ext cx="367646" cy="27337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704CE48-D56F-42B4-A9C6-460FDC2A6024}"/>
              </a:ext>
            </a:extLst>
          </p:cNvPr>
          <p:cNvSpPr/>
          <p:nvPr/>
        </p:nvSpPr>
        <p:spPr>
          <a:xfrm>
            <a:off x="8927184" y="2902072"/>
            <a:ext cx="2276585" cy="369332"/>
          </a:xfrm>
          <a:prstGeom prst="rect">
            <a:avLst/>
          </a:prstGeom>
        </p:spPr>
        <p:txBody>
          <a:bodyPr wrap="none">
            <a:spAutoFit/>
          </a:bodyPr>
          <a:lstStyle/>
          <a:p>
            <a:r>
              <a:rPr lang="zh-CN" altLang="en-US" dirty="0"/>
              <a:t>Few-Shot Learning</a:t>
            </a:r>
            <a:r>
              <a:rPr lang="en-US" altLang="zh-CN" baseline="30000" dirty="0"/>
              <a:t>[9]</a:t>
            </a:r>
            <a:r>
              <a:rPr lang="zh-CN" altLang="en-US" baseline="30000" dirty="0"/>
              <a:t> </a:t>
            </a:r>
          </a:p>
        </p:txBody>
      </p:sp>
      <p:sp>
        <p:nvSpPr>
          <p:cNvPr id="6" name="文本框 5">
            <a:extLst>
              <a:ext uri="{FF2B5EF4-FFF2-40B4-BE49-F238E27FC236}">
                <a16:creationId xmlns:a16="http://schemas.microsoft.com/office/drawing/2014/main" id="{35851DCD-E600-4AE5-A019-AFB3302EAD82}"/>
              </a:ext>
            </a:extLst>
          </p:cNvPr>
          <p:cNvSpPr txBox="1"/>
          <p:nvPr/>
        </p:nvSpPr>
        <p:spPr>
          <a:xfrm>
            <a:off x="8927184" y="3819789"/>
            <a:ext cx="2891764" cy="369332"/>
          </a:xfrm>
          <a:prstGeom prst="rect">
            <a:avLst/>
          </a:prstGeom>
          <a:noFill/>
        </p:spPr>
        <p:txBody>
          <a:bodyPr wrap="square" rtlCol="0">
            <a:spAutoFit/>
          </a:bodyPr>
          <a:lstStyle/>
          <a:p>
            <a:r>
              <a:rPr lang="en-US" altLang="zh-CN" dirty="0"/>
              <a:t>Reinforcement Learning</a:t>
            </a:r>
            <a:r>
              <a:rPr lang="en-US" altLang="zh-CN" dirty="0">
                <a:latin typeface="Times New Roman" panose="02020603050405020304" pitchFamily="18" charset="0"/>
                <a:cs typeface="Times New Roman" panose="02020603050405020304" pitchFamily="18" charset="0"/>
              </a:rPr>
              <a:t> </a:t>
            </a:r>
            <a:r>
              <a:rPr lang="en-US" altLang="zh-CN" baseline="30000" dirty="0">
                <a:latin typeface="Times New Roman" panose="02020603050405020304" pitchFamily="18" charset="0"/>
                <a:cs typeface="Times New Roman" panose="02020603050405020304" pitchFamily="18" charset="0"/>
              </a:rPr>
              <a:t>[10] </a:t>
            </a:r>
            <a:endParaRPr lang="zh-CN" altLang="en-US" baseline="30000" dirty="0"/>
          </a:p>
        </p:txBody>
      </p:sp>
      <p:sp>
        <p:nvSpPr>
          <p:cNvPr id="7" name="文本框 6">
            <a:extLst>
              <a:ext uri="{FF2B5EF4-FFF2-40B4-BE49-F238E27FC236}">
                <a16:creationId xmlns:a16="http://schemas.microsoft.com/office/drawing/2014/main" id="{D9B0DDE1-9D16-4483-9233-DB2E6F0E987B}"/>
              </a:ext>
            </a:extLst>
          </p:cNvPr>
          <p:cNvSpPr txBox="1"/>
          <p:nvPr/>
        </p:nvSpPr>
        <p:spPr>
          <a:xfrm>
            <a:off x="8904708" y="4909676"/>
            <a:ext cx="2914240" cy="646331"/>
          </a:xfrm>
          <a:prstGeom prst="rect">
            <a:avLst/>
          </a:prstGeom>
          <a:noFill/>
        </p:spPr>
        <p:txBody>
          <a:bodyPr wrap="square" rtlCol="0">
            <a:spAutoFit/>
          </a:bodyPr>
          <a:lstStyle/>
          <a:p>
            <a:r>
              <a:rPr lang="en-US" altLang="zh-CN" dirty="0"/>
              <a:t>Environment Learning and Sim2Real</a:t>
            </a:r>
            <a:r>
              <a:rPr lang="en-US" altLang="zh-CN" dirty="0">
                <a:latin typeface="Times New Roman" panose="02020603050405020304" pitchFamily="18" charset="0"/>
                <a:cs typeface="Times New Roman" panose="02020603050405020304" pitchFamily="18" charset="0"/>
              </a:rPr>
              <a:t> </a:t>
            </a:r>
            <a:r>
              <a:rPr lang="en-US" altLang="zh-CN" baseline="30000" dirty="0">
                <a:latin typeface="Times New Roman" panose="02020603050405020304" pitchFamily="18" charset="0"/>
                <a:cs typeface="Times New Roman" panose="02020603050405020304" pitchFamily="18" charset="0"/>
              </a:rPr>
              <a:t>[11] </a:t>
            </a:r>
            <a:endParaRPr lang="zh-CN" altLang="en-US" baseline="30000" dirty="0"/>
          </a:p>
        </p:txBody>
      </p:sp>
    </p:spTree>
    <p:extLst>
      <p:ext uri="{BB962C8B-B14F-4D97-AF65-F5344CB8AC3E}">
        <p14:creationId xmlns:p14="http://schemas.microsoft.com/office/powerpoint/2010/main" val="1167731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27751" r="27751"/>
          <a:stretch>
            <a:fillRect/>
          </a:stretch>
        </p:blipFill>
        <p:spPr>
          <a:xfrm>
            <a:off x="0" y="0"/>
            <a:ext cx="4572000" cy="6858000"/>
          </a:xfrm>
          <a:prstGeom prst="rect">
            <a:avLst/>
          </a:prstGeom>
        </p:spPr>
      </p:pic>
      <p:sp>
        <p:nvSpPr>
          <p:cNvPr id="38" name="文本框 37"/>
          <p:cNvSpPr txBox="1"/>
          <p:nvPr/>
        </p:nvSpPr>
        <p:spPr>
          <a:xfrm>
            <a:off x="5342890" y="1043305"/>
            <a:ext cx="6930390" cy="1233805"/>
          </a:xfrm>
          <a:prstGeom prst="rect">
            <a:avLst/>
          </a:prstGeom>
          <a:noFill/>
        </p:spPr>
        <p:txBody>
          <a:bodyPr wrap="square">
            <a:noAutofit/>
          </a:bodyPr>
          <a:lstStyle/>
          <a:p>
            <a:pPr fontAlgn="base">
              <a:spcBef>
                <a:spcPct val="0"/>
              </a:spcBef>
              <a:spcAft>
                <a:spcPct val="0"/>
              </a:spcAft>
            </a:pPr>
            <a:r>
              <a:rPr lang="zh-CN" altLang="en-US" sz="3200" b="1" dirty="0">
                <a:solidFill>
                  <a:srgbClr val="045CA4"/>
                </a:solidFill>
                <a:latin typeface="微软雅黑" panose="020B0503020204020204" pitchFamily="34" charset="-122"/>
                <a:ea typeface="微软雅黑" panose="020B0503020204020204" pitchFamily="34" charset="-122"/>
              </a:rPr>
              <a:t>目录</a:t>
            </a:r>
          </a:p>
        </p:txBody>
      </p:sp>
      <p:cxnSp>
        <p:nvCxnSpPr>
          <p:cNvPr id="39" name="直接连接符 38"/>
          <p:cNvCxnSpPr/>
          <p:nvPr/>
        </p:nvCxnSpPr>
        <p:spPr>
          <a:xfrm>
            <a:off x="5357911" y="1886316"/>
            <a:ext cx="959211" cy="0"/>
          </a:xfrm>
          <a:prstGeom prst="line">
            <a:avLst/>
          </a:prstGeom>
          <a:ln w="63500">
            <a:solidFill>
              <a:srgbClr val="045CA4">
                <a:alpha val="5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320625" y="1886316"/>
            <a:ext cx="4716000" cy="0"/>
          </a:xfrm>
          <a:prstGeom prst="line">
            <a:avLst/>
          </a:prstGeom>
          <a:ln w="12700">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357911" y="2277404"/>
            <a:ext cx="959212" cy="511236"/>
          </a:xfrm>
          <a:prstGeom prst="rect">
            <a:avLst/>
          </a:prstGeom>
        </p:spPr>
        <p:txBody>
          <a:bodyPr wrap="square" anchor="ctr" anchorCtr="0">
            <a:noAutofit/>
          </a:bodyPr>
          <a:lstStyle/>
          <a:p>
            <a:pPr algn="ctr" fontAlgn="base">
              <a:spcBef>
                <a:spcPct val="0"/>
              </a:spcBef>
              <a:spcAft>
                <a:spcPct val="0"/>
              </a:spcAft>
            </a:pPr>
            <a:r>
              <a:rPr lang="en-US" altLang="zh-CN" sz="3200" b="1" dirty="0">
                <a:solidFill>
                  <a:schemeClr val="bg1">
                    <a:lumMod val="85000"/>
                  </a:schemeClr>
                </a:solidFill>
              </a:rPr>
              <a:t>01</a:t>
            </a:r>
            <a:endParaRPr lang="zh-CN" altLang="zh-CN" sz="3200" b="1" dirty="0">
              <a:solidFill>
                <a:schemeClr val="bg1">
                  <a:lumMod val="85000"/>
                </a:schemeClr>
              </a:solidFill>
            </a:endParaRPr>
          </a:p>
        </p:txBody>
      </p:sp>
      <p:sp>
        <p:nvSpPr>
          <p:cNvPr id="42" name="矩形 41"/>
          <p:cNvSpPr/>
          <p:nvPr/>
        </p:nvSpPr>
        <p:spPr>
          <a:xfrm>
            <a:off x="6317121" y="2339579"/>
            <a:ext cx="5364000" cy="386884"/>
          </a:xfrm>
          <a:prstGeom prst="rect">
            <a:avLst/>
          </a:prstGeom>
        </p:spPr>
        <p:txBody>
          <a:bodyPr wrap="square" anchor="ctr" anchorCtr="0">
            <a:no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a:t>
            </a:r>
          </a:p>
        </p:txBody>
      </p:sp>
      <p:cxnSp>
        <p:nvCxnSpPr>
          <p:cNvPr id="43" name="直接连接符 42"/>
          <p:cNvCxnSpPr/>
          <p:nvPr/>
        </p:nvCxnSpPr>
        <p:spPr>
          <a:xfrm>
            <a:off x="5357911" y="3246156"/>
            <a:ext cx="959211" cy="0"/>
          </a:xfrm>
          <a:prstGeom prst="line">
            <a:avLst/>
          </a:prstGeom>
          <a:ln w="63500">
            <a:solidFill>
              <a:srgbClr val="045CA4">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320625" y="3246156"/>
            <a:ext cx="4716000" cy="0"/>
          </a:xfrm>
          <a:prstGeom prst="line">
            <a:avLst/>
          </a:prstGeom>
          <a:ln w="127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357911" y="3637244"/>
            <a:ext cx="959212" cy="511236"/>
          </a:xfrm>
          <a:prstGeom prst="rect">
            <a:avLst/>
          </a:prstGeom>
        </p:spPr>
        <p:txBody>
          <a:bodyPr wrap="square" anchor="ctr" anchorCtr="0">
            <a:noAutofit/>
          </a:bodyPr>
          <a:lstStyle/>
          <a:p>
            <a:pPr algn="ctr" fontAlgn="base">
              <a:spcBef>
                <a:spcPct val="0"/>
              </a:spcBef>
              <a:spcAft>
                <a:spcPct val="0"/>
              </a:spcAft>
            </a:pPr>
            <a:r>
              <a:rPr lang="en-US" altLang="zh-CN" sz="3200" b="1" dirty="0">
                <a:solidFill>
                  <a:srgbClr val="0070C0"/>
                </a:solidFill>
              </a:rPr>
              <a:t>02</a:t>
            </a:r>
            <a:endParaRPr lang="zh-CN" altLang="zh-CN" sz="3200" b="1" dirty="0">
              <a:solidFill>
                <a:srgbClr val="0070C0"/>
              </a:solidFill>
            </a:endParaRPr>
          </a:p>
        </p:txBody>
      </p:sp>
      <p:sp>
        <p:nvSpPr>
          <p:cNvPr id="46" name="矩形 45"/>
          <p:cNvSpPr/>
          <p:nvPr/>
        </p:nvSpPr>
        <p:spPr>
          <a:xfrm>
            <a:off x="6317121" y="3699419"/>
            <a:ext cx="5364000" cy="386884"/>
          </a:xfrm>
          <a:prstGeom prst="rect">
            <a:avLst/>
          </a:prstGeom>
        </p:spPr>
        <p:txBody>
          <a:bodyPr wrap="square" anchor="ctr" anchorCtr="0">
            <a:no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研究内容</a:t>
            </a:r>
          </a:p>
        </p:txBody>
      </p:sp>
      <p:cxnSp>
        <p:nvCxnSpPr>
          <p:cNvPr id="47" name="直接连接符 46"/>
          <p:cNvCxnSpPr/>
          <p:nvPr/>
        </p:nvCxnSpPr>
        <p:spPr>
          <a:xfrm>
            <a:off x="5357911" y="4605996"/>
            <a:ext cx="959211" cy="0"/>
          </a:xfrm>
          <a:prstGeom prst="line">
            <a:avLst/>
          </a:prstGeom>
          <a:ln w="63500">
            <a:solidFill>
              <a:srgbClr val="045CA4">
                <a:alpha val="5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320625" y="4605997"/>
            <a:ext cx="4716000" cy="0"/>
          </a:xfrm>
          <a:prstGeom prst="line">
            <a:avLst/>
          </a:prstGeom>
          <a:ln w="12700">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5357911" y="4997083"/>
            <a:ext cx="959212" cy="511236"/>
          </a:xfrm>
          <a:prstGeom prst="rect">
            <a:avLst/>
          </a:prstGeom>
        </p:spPr>
        <p:txBody>
          <a:bodyPr wrap="square" anchor="ctr" anchorCtr="0">
            <a:noAutofit/>
          </a:bodyPr>
          <a:lstStyle/>
          <a:p>
            <a:pPr marR="0" lvl="0" indent="0" algn="ctr" fontAlgn="base">
              <a:lnSpc>
                <a:spcPct val="100000"/>
              </a:lnSpc>
              <a:spcBef>
                <a:spcPct val="0"/>
              </a:spcBef>
              <a:spcAft>
                <a:spcPct val="0"/>
              </a:spcAft>
              <a:buClrTx/>
              <a:buSzTx/>
              <a:buFontTx/>
              <a:buNone/>
            </a:pPr>
            <a:r>
              <a:rPr lang="en-US" altLang="zh-CN" sz="3200" b="1" dirty="0">
                <a:solidFill>
                  <a:schemeClr val="bg1">
                    <a:lumMod val="85000"/>
                  </a:schemeClr>
                </a:solidFill>
              </a:rPr>
              <a:t>03</a:t>
            </a:r>
            <a:endParaRPr lang="zh-CN" altLang="zh-CN" sz="3200" b="1" dirty="0">
              <a:solidFill>
                <a:schemeClr val="bg1">
                  <a:lumMod val="85000"/>
                </a:schemeClr>
              </a:solidFill>
            </a:endParaRPr>
          </a:p>
        </p:txBody>
      </p:sp>
      <p:sp>
        <p:nvSpPr>
          <p:cNvPr id="50" name="矩形 49"/>
          <p:cNvSpPr/>
          <p:nvPr/>
        </p:nvSpPr>
        <p:spPr>
          <a:xfrm>
            <a:off x="6317121" y="5059259"/>
            <a:ext cx="5364000" cy="386884"/>
          </a:xfrm>
          <a:prstGeom prst="rect">
            <a:avLst/>
          </a:prstGeom>
        </p:spPr>
        <p:txBody>
          <a:bodyPr wrap="square" anchor="ctr" anchorCtr="0">
            <a:no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研究计划</a:t>
            </a:r>
          </a:p>
        </p:txBody>
      </p:sp>
      <p:sp>
        <p:nvSpPr>
          <p:cNvPr id="17" name="文本框 16">
            <a:extLst>
              <a:ext uri="{FF2B5EF4-FFF2-40B4-BE49-F238E27FC236}">
                <a16:creationId xmlns:a16="http://schemas.microsoft.com/office/drawing/2014/main" id="{ABFB4B2B-64AD-4693-873A-FFF11F76FF3A}"/>
              </a:ext>
            </a:extLst>
          </p:cNvPr>
          <p:cNvSpPr txBox="1"/>
          <p:nvPr/>
        </p:nvSpPr>
        <p:spPr>
          <a:xfrm>
            <a:off x="6096000" y="6485642"/>
            <a:ext cx="694441" cy="369332"/>
          </a:xfrm>
          <a:prstGeom prst="rect">
            <a:avLst/>
          </a:prstGeom>
          <a:noFill/>
        </p:spPr>
        <p:txBody>
          <a:bodyPr wrap="square" rtlCol="0">
            <a:spAutoFit/>
          </a:bodyPr>
          <a:lstStyle/>
          <a:p>
            <a:r>
              <a:rPr lang="en-US" altLang="zh-CN" dirty="0"/>
              <a:t>7</a:t>
            </a:r>
            <a:endParaRPr lang="zh-CN" altLang="en-US" dirty="0"/>
          </a:p>
        </p:txBody>
      </p:sp>
    </p:spTree>
    <p:custDataLst>
      <p:tags r:id="rId1"/>
    </p:custDataLst>
    <p:extLst>
      <p:ext uri="{BB962C8B-B14F-4D97-AF65-F5344CB8AC3E}">
        <p14:creationId xmlns:p14="http://schemas.microsoft.com/office/powerpoint/2010/main" val="2896268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a:spLocks noGrp="1"/>
          </p:cNvSpPr>
          <p:nvPr>
            <p:custDataLst>
              <p:tags r:id="rId1"/>
            </p:custDataLst>
          </p:nvPr>
        </p:nvSpPr>
        <p:spPr>
          <a:xfrm>
            <a:off x="920353" y="267639"/>
            <a:ext cx="1521919" cy="461665"/>
          </a:xfrm>
          <a:prstGeom prst="rect">
            <a:avLst/>
          </a:prstGeom>
          <a:solidFill>
            <a:schemeClr val="bg1">
              <a:lumMod val="95000"/>
            </a:schemeClr>
          </a:solidFill>
        </p:spPr>
        <p:txBody>
          <a:bodyPr wrap="none" lIns="144000" tIns="45720" rIns="144000" bIns="45720" anchor="ctr" anchorCtr="0">
            <a:spAutoFit/>
          </a:bodyPr>
          <a:lstStyle>
            <a:lvl1pPr marL="0" indent="0" algn="l" defTabSz="914400" rtl="0" eaLnBrk="1" latinLnBrk="0" hangingPunct="1">
              <a:lnSpc>
                <a:spcPct val="100000"/>
              </a:lnSpc>
              <a:spcBef>
                <a:spcPts val="1000"/>
              </a:spcBef>
              <a:buFont typeface="Arial" panose="020B0604020202020204" pitchFamily="34" charset="0"/>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lgn="l" defTabSz="914400" rtl="0" eaLnBrk="1" latinLnBrk="0" hangingPunct="1">
              <a:lnSpc>
                <a:spcPct val="90000"/>
              </a:lnSpc>
              <a:spcBef>
                <a:spcPts val="500"/>
              </a:spcBef>
              <a:buFont typeface="Arial" panose="020B0604020202020204" pitchFamily="34" charset="0"/>
              <a:buNone/>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lumMod val="50000"/>
                  </a:schemeClr>
                </a:solidFill>
              </a:rPr>
              <a:t>研究内容</a:t>
            </a:r>
          </a:p>
        </p:txBody>
      </p:sp>
      <p:grpSp>
        <p:nvGrpSpPr>
          <p:cNvPr id="19" name="组合 18"/>
          <p:cNvGrpSpPr/>
          <p:nvPr/>
        </p:nvGrpSpPr>
        <p:grpSpPr>
          <a:xfrm flipH="1">
            <a:off x="313055" y="374015"/>
            <a:ext cx="470535" cy="353060"/>
            <a:chOff x="705852" y="593558"/>
            <a:chExt cx="641685" cy="481263"/>
          </a:xfrm>
        </p:grpSpPr>
        <p:sp>
          <p:nvSpPr>
            <p:cNvPr id="20" name="矩形: 圆角 4"/>
            <p:cNvSpPr/>
            <p:nvPr>
              <p:custDataLst>
                <p:tags r:id="rId3"/>
              </p:custDataLst>
            </p:nvPr>
          </p:nvSpPr>
          <p:spPr>
            <a:xfrm rot="2700000">
              <a:off x="866274" y="593558"/>
              <a:ext cx="481263" cy="481263"/>
            </a:xfrm>
            <a:prstGeom prst="roundRect">
              <a:avLst/>
            </a:prstGeom>
            <a:noFill/>
            <a:ln w="38100">
              <a:solidFill>
                <a:srgbClr val="AF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5"/>
            <p:cNvSpPr/>
            <p:nvPr>
              <p:custDataLst>
                <p:tags r:id="rId4"/>
              </p:custDataLst>
            </p:nvPr>
          </p:nvSpPr>
          <p:spPr>
            <a:xfrm rot="2700000">
              <a:off x="705852" y="593558"/>
              <a:ext cx="481263" cy="481263"/>
            </a:xfrm>
            <a:prstGeom prst="roundRect">
              <a:avLst/>
            </a:prstGeom>
            <a:solidFill>
              <a:srgbClr val="204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pic>
        <p:nvPicPr>
          <p:cNvPr id="8" name="图片 7">
            <a:extLst>
              <a:ext uri="{FF2B5EF4-FFF2-40B4-BE49-F238E27FC236}">
                <a16:creationId xmlns:a16="http://schemas.microsoft.com/office/drawing/2014/main" id="{46B4EC5F-35D5-42EF-9C7F-3677554B57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9224" y="1209675"/>
            <a:ext cx="6029325" cy="2219325"/>
          </a:xfrm>
          <a:prstGeom prst="rect">
            <a:avLst/>
          </a:prstGeom>
        </p:spPr>
      </p:pic>
      <p:pic>
        <p:nvPicPr>
          <p:cNvPr id="3" name="图片 2">
            <a:extLst>
              <a:ext uri="{FF2B5EF4-FFF2-40B4-BE49-F238E27FC236}">
                <a16:creationId xmlns:a16="http://schemas.microsoft.com/office/drawing/2014/main" id="{4A181BEF-8611-413D-81A7-311DF3C776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8984" y="4188405"/>
            <a:ext cx="2571750" cy="600075"/>
          </a:xfrm>
          <a:prstGeom prst="rect">
            <a:avLst/>
          </a:prstGeom>
        </p:spPr>
      </p:pic>
      <p:pic>
        <p:nvPicPr>
          <p:cNvPr id="7" name="图片 6">
            <a:extLst>
              <a:ext uri="{FF2B5EF4-FFF2-40B4-BE49-F238E27FC236}">
                <a16:creationId xmlns:a16="http://schemas.microsoft.com/office/drawing/2014/main" id="{B0538F19-B066-4D4B-A0D1-CCE9FD08AE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3606" y="5122380"/>
            <a:ext cx="2105025" cy="619125"/>
          </a:xfrm>
          <a:prstGeom prst="rect">
            <a:avLst/>
          </a:prstGeom>
        </p:spPr>
      </p:pic>
      <p:pic>
        <p:nvPicPr>
          <p:cNvPr id="12" name="图片 11">
            <a:extLst>
              <a:ext uri="{FF2B5EF4-FFF2-40B4-BE49-F238E27FC236}">
                <a16:creationId xmlns:a16="http://schemas.microsoft.com/office/drawing/2014/main" id="{602BF144-0BFD-491A-83E7-1D5C4E0E4C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4175" y="4977764"/>
            <a:ext cx="1495425" cy="828675"/>
          </a:xfrm>
          <a:prstGeom prst="rect">
            <a:avLst/>
          </a:prstGeom>
        </p:spPr>
      </p:pic>
      <p:cxnSp>
        <p:nvCxnSpPr>
          <p:cNvPr id="15" name="直接箭头连接符 14">
            <a:extLst>
              <a:ext uri="{FF2B5EF4-FFF2-40B4-BE49-F238E27FC236}">
                <a16:creationId xmlns:a16="http://schemas.microsoft.com/office/drawing/2014/main" id="{AF6FA301-731A-4E1A-9372-3E4BB7186E38}"/>
              </a:ext>
            </a:extLst>
          </p:cNvPr>
          <p:cNvCxnSpPr/>
          <p:nvPr/>
        </p:nvCxnSpPr>
        <p:spPr>
          <a:xfrm flipV="1">
            <a:off x="3728738" y="4795196"/>
            <a:ext cx="0" cy="365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EFB7933-55BC-4011-A10E-DAFE1AF4EC79}"/>
              </a:ext>
            </a:extLst>
          </p:cNvPr>
          <p:cNvCxnSpPr/>
          <p:nvPr/>
        </p:nvCxnSpPr>
        <p:spPr>
          <a:xfrm>
            <a:off x="5560460" y="4742268"/>
            <a:ext cx="20621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29E09EF-73BC-4A3E-9270-63F6C5E7FAA3}"/>
              </a:ext>
            </a:extLst>
          </p:cNvPr>
          <p:cNvSpPr txBox="1"/>
          <p:nvPr/>
        </p:nvSpPr>
        <p:spPr>
          <a:xfrm>
            <a:off x="6236838" y="4195794"/>
            <a:ext cx="1614389" cy="369332"/>
          </a:xfrm>
          <a:prstGeom prst="rect">
            <a:avLst/>
          </a:prstGeom>
          <a:noFill/>
        </p:spPr>
        <p:txBody>
          <a:bodyPr wrap="square" rtlCol="0">
            <a:spAutoFit/>
          </a:bodyPr>
          <a:lstStyle/>
          <a:p>
            <a:r>
              <a:rPr lang="zh-CN" altLang="en-US" dirty="0"/>
              <a:t>反演</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A17BD6F-0644-4732-836A-5514D80DE642}"/>
                  </a:ext>
                </a:extLst>
              </p:cNvPr>
              <p:cNvSpPr txBox="1"/>
              <p:nvPr/>
            </p:nvSpPr>
            <p:spPr>
              <a:xfrm>
                <a:off x="8051709" y="3726605"/>
                <a:ext cx="1855342" cy="2031325"/>
              </a:xfrm>
              <a:prstGeom prst="rect">
                <a:avLst/>
              </a:prstGeom>
              <a:noFill/>
            </p:spPr>
            <p:txBody>
              <a:bodyPr wrap="square" rtlCol="0">
                <a:spAutoFit/>
              </a:bodyPr>
              <a:lstStyle/>
              <a:p>
                <a:r>
                  <a:rPr lang="zh-CN" altLang="en-US" dirty="0"/>
                  <a:t>厚度</a:t>
                </a:r>
                <a14:m>
                  <m:oMath xmlns:m="http://schemas.openxmlformats.org/officeDocument/2006/math">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𝑠</m:t>
                            </m:r>
                          </m:sub>
                        </m:sSub>
                      </m:e>
                    </m:d>
                  </m:oMath>
                </a14:m>
                <a:endParaRPr lang="en-US" altLang="zh-CN" dirty="0"/>
              </a:p>
              <a:p>
                <a:endParaRPr lang="en-US" altLang="zh-CN" dirty="0"/>
              </a:p>
              <a:p>
                <a:r>
                  <a:rPr lang="zh-CN" altLang="en-US" dirty="0"/>
                  <a:t>声速</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i="1">
                                <a:latin typeface="Cambria Math" panose="02040503050406030204" pitchFamily="18" charset="0"/>
                              </a:rPr>
                              <m:t>𝑠</m:t>
                            </m:r>
                          </m:sub>
                        </m:sSub>
                      </m:e>
                    </m:d>
                  </m:oMath>
                </a14:m>
                <a:endParaRPr lang="en-US" altLang="zh-CN" dirty="0"/>
              </a:p>
              <a:p>
                <a:endParaRPr lang="en-US" altLang="zh-CN" dirty="0"/>
              </a:p>
              <a:p>
                <a:r>
                  <a:rPr lang="zh-CN" altLang="en-US" dirty="0"/>
                  <a:t>密度</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𝜌</m:t>
                            </m:r>
                          </m:e>
                          <m:sub>
                            <m:r>
                              <a:rPr lang="en-US" altLang="zh-CN" i="1">
                                <a:latin typeface="Cambria Math" panose="02040503050406030204" pitchFamily="18" charset="0"/>
                              </a:rPr>
                              <m:t>𝑠</m:t>
                            </m:r>
                          </m:sub>
                        </m:sSub>
                      </m:e>
                    </m:d>
                  </m:oMath>
                </a14:m>
                <a:endParaRPr lang="en-US" altLang="zh-CN" dirty="0"/>
              </a:p>
              <a:p>
                <a:endParaRPr lang="en-US" altLang="zh-CN" dirty="0"/>
              </a:p>
              <a:p>
                <a:r>
                  <a:rPr lang="zh-CN" altLang="en-US" dirty="0"/>
                  <a:t>衰减率</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rPr>
                              <m:t>𝑠</m:t>
                            </m:r>
                          </m:sub>
                        </m:sSub>
                      </m:e>
                    </m:d>
                  </m:oMath>
                </a14:m>
                <a:endParaRPr lang="zh-CN" altLang="en-US" dirty="0"/>
              </a:p>
            </p:txBody>
          </p:sp>
        </mc:Choice>
        <mc:Fallback xmlns="">
          <p:sp>
            <p:nvSpPr>
              <p:cNvPr id="22" name="文本框 21">
                <a:extLst>
                  <a:ext uri="{FF2B5EF4-FFF2-40B4-BE49-F238E27FC236}">
                    <a16:creationId xmlns:a16="http://schemas.microsoft.com/office/drawing/2014/main" id="{AA17BD6F-0644-4732-836A-5514D80DE642}"/>
                  </a:ext>
                </a:extLst>
              </p:cNvPr>
              <p:cNvSpPr txBox="1">
                <a:spLocks noRot="1" noChangeAspect="1" noMove="1" noResize="1" noEditPoints="1" noAdjustHandles="1" noChangeArrowheads="1" noChangeShapeType="1" noTextEdit="1"/>
              </p:cNvSpPr>
              <p:nvPr/>
            </p:nvSpPr>
            <p:spPr>
              <a:xfrm>
                <a:off x="8051709" y="3726605"/>
                <a:ext cx="1855342" cy="2031325"/>
              </a:xfrm>
              <a:prstGeom prst="rect">
                <a:avLst/>
              </a:prstGeom>
              <a:blipFill>
                <a:blip r:embed="rId11"/>
                <a:stretch>
                  <a:fillRect l="-2961" t="-1497" b="-3593"/>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5E8A7AB-7C7D-4085-87B0-8FEA07389707}"/>
              </a:ext>
            </a:extLst>
          </p:cNvPr>
          <p:cNvSpPr txBox="1"/>
          <p:nvPr/>
        </p:nvSpPr>
        <p:spPr>
          <a:xfrm>
            <a:off x="4001211" y="3278470"/>
            <a:ext cx="3118498" cy="307777"/>
          </a:xfrm>
          <a:prstGeom prst="rect">
            <a:avLst/>
          </a:prstGeom>
          <a:noFill/>
        </p:spPr>
        <p:txBody>
          <a:bodyPr wrap="square" rtlCol="0">
            <a:spAutoFit/>
          </a:bodyPr>
          <a:lstStyle/>
          <a:p>
            <a:r>
              <a:rPr lang="zh-CN" altLang="en-US" sz="1400" dirty="0"/>
              <a:t>图</a:t>
            </a:r>
            <a:r>
              <a:rPr lang="en-US" altLang="zh-CN" sz="1400" dirty="0"/>
              <a:t>4.</a:t>
            </a:r>
            <a:r>
              <a:rPr lang="zh-CN" altLang="en-US" sz="1400" dirty="0"/>
              <a:t>海底声学模型示意图</a:t>
            </a:r>
          </a:p>
        </p:txBody>
      </p:sp>
      <p:sp>
        <p:nvSpPr>
          <p:cNvPr id="16" name="文本框 15">
            <a:extLst>
              <a:ext uri="{FF2B5EF4-FFF2-40B4-BE49-F238E27FC236}">
                <a16:creationId xmlns:a16="http://schemas.microsoft.com/office/drawing/2014/main" id="{D7905DD4-D99C-41BC-BA9B-D309282FB8F5}"/>
              </a:ext>
            </a:extLst>
          </p:cNvPr>
          <p:cNvSpPr txBox="1"/>
          <p:nvPr/>
        </p:nvSpPr>
        <p:spPr>
          <a:xfrm>
            <a:off x="6096000" y="6485642"/>
            <a:ext cx="694441" cy="369332"/>
          </a:xfrm>
          <a:prstGeom prst="rect">
            <a:avLst/>
          </a:prstGeom>
          <a:noFill/>
        </p:spPr>
        <p:txBody>
          <a:bodyPr wrap="square" rtlCol="0">
            <a:spAutoFit/>
          </a:bodyPr>
          <a:lstStyle/>
          <a:p>
            <a:r>
              <a:rPr lang="en-US" altLang="zh-CN" dirty="0"/>
              <a:t>8</a:t>
            </a:r>
            <a:endParaRPr lang="zh-CN" altLang="en-US" dirty="0"/>
          </a:p>
        </p:txBody>
      </p:sp>
      <p:sp>
        <p:nvSpPr>
          <p:cNvPr id="23" name="矩形 22">
            <a:extLst>
              <a:ext uri="{FF2B5EF4-FFF2-40B4-BE49-F238E27FC236}">
                <a16:creationId xmlns:a16="http://schemas.microsoft.com/office/drawing/2014/main" id="{B3BC3FC6-5139-4E01-9683-658E00B26F60}"/>
              </a:ext>
            </a:extLst>
          </p:cNvPr>
          <p:cNvSpPr/>
          <p:nvPr>
            <p:custDataLst>
              <p:tags r:id="rId2"/>
            </p:custDataLst>
          </p:nvPr>
        </p:nvSpPr>
        <p:spPr>
          <a:xfrm>
            <a:off x="856735" y="916125"/>
            <a:ext cx="1742785" cy="461665"/>
          </a:xfrm>
          <a:prstGeom prst="rect">
            <a:avLst/>
          </a:prstGeom>
        </p:spPr>
        <p:txBody>
          <a:bodyPr wrap="none">
            <a:spAutoFit/>
          </a:bodyPr>
          <a:lstStyle/>
          <a:p>
            <a:pPr marL="323850" indent="-323850">
              <a:buFont typeface="Wingdings" panose="05000000000000000000" charset="0"/>
              <a:buChar char="Ø"/>
            </a:pPr>
            <a:r>
              <a:rPr lang="zh-CN" altLang="en-US" sz="2400" b="1" dirty="0">
                <a:solidFill>
                  <a:schemeClr val="accent1"/>
                </a:solidFill>
                <a:latin typeface="微软雅黑" panose="020B0503020204020204" pitchFamily="34" charset="-122"/>
                <a:ea typeface="微软雅黑" panose="020B0503020204020204" pitchFamily="34" charset="-122"/>
              </a:rPr>
              <a:t>研究目标</a:t>
            </a:r>
          </a:p>
        </p:txBody>
      </p:sp>
    </p:spTree>
    <p:extLst>
      <p:ext uri="{BB962C8B-B14F-4D97-AF65-F5344CB8AC3E}">
        <p14:creationId xmlns:p14="http://schemas.microsoft.com/office/powerpoint/2010/main" val="3483566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a:spLocks noGrp="1"/>
          </p:cNvSpPr>
          <p:nvPr>
            <p:custDataLst>
              <p:tags r:id="rId1"/>
            </p:custDataLst>
          </p:nvPr>
        </p:nvSpPr>
        <p:spPr>
          <a:xfrm>
            <a:off x="920353" y="267639"/>
            <a:ext cx="1521919" cy="461665"/>
          </a:xfrm>
          <a:prstGeom prst="rect">
            <a:avLst/>
          </a:prstGeom>
          <a:solidFill>
            <a:schemeClr val="bg1">
              <a:lumMod val="95000"/>
            </a:schemeClr>
          </a:solidFill>
        </p:spPr>
        <p:txBody>
          <a:bodyPr wrap="none" lIns="144000" tIns="45720" rIns="144000" bIns="45720" anchor="ctr" anchorCtr="0">
            <a:spAutoFit/>
          </a:bodyPr>
          <a:lstStyle>
            <a:lvl1pPr marL="0" indent="0" algn="l" defTabSz="914400" rtl="0" eaLnBrk="1" latinLnBrk="0" hangingPunct="1">
              <a:lnSpc>
                <a:spcPct val="100000"/>
              </a:lnSpc>
              <a:spcBef>
                <a:spcPts val="1000"/>
              </a:spcBef>
              <a:buFont typeface="Arial" panose="020B0604020202020204" pitchFamily="34" charset="0"/>
              <a:buNone/>
              <a:defRPr lang="zh-CN" altLang="en-US" sz="2400" b="1" kern="0" dirty="0" smtClean="0">
                <a:solidFill>
                  <a:srgbClr val="265EA2"/>
                </a:solidFill>
                <a:latin typeface="微软雅黑" panose="020B0503020204020204" pitchFamily="34" charset="-122"/>
                <a:ea typeface="微软雅黑" panose="020B0503020204020204" pitchFamily="34" charset="-122"/>
                <a:cs typeface="+mn-ea"/>
              </a:defRPr>
            </a:lvl1pPr>
            <a:lvl2pPr marL="228600" indent="0" algn="l" defTabSz="914400" rtl="0" eaLnBrk="1" latinLnBrk="0" hangingPunct="1">
              <a:lnSpc>
                <a:spcPct val="90000"/>
              </a:lnSpc>
              <a:spcBef>
                <a:spcPts val="500"/>
              </a:spcBef>
              <a:buFont typeface="Arial" panose="020B0604020202020204" pitchFamily="34" charset="0"/>
              <a:buNone/>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lumMod val="50000"/>
                  </a:schemeClr>
                </a:solidFill>
              </a:rPr>
              <a:t>研究内容</a:t>
            </a:r>
          </a:p>
        </p:txBody>
      </p:sp>
      <p:sp>
        <p:nvSpPr>
          <p:cNvPr id="10" name="矩形 9"/>
          <p:cNvSpPr/>
          <p:nvPr>
            <p:custDataLst>
              <p:tags r:id="rId2"/>
            </p:custDataLst>
          </p:nvPr>
        </p:nvSpPr>
        <p:spPr>
          <a:xfrm>
            <a:off x="357545" y="908138"/>
            <a:ext cx="6381875" cy="461665"/>
          </a:xfrm>
          <a:prstGeom prst="rect">
            <a:avLst/>
          </a:prstGeom>
        </p:spPr>
        <p:txBody>
          <a:bodyPr wrap="none">
            <a:spAutoFit/>
          </a:bodyPr>
          <a:lstStyle/>
          <a:p>
            <a:pPr marL="323850" indent="-323850">
              <a:buFont typeface="Wingdings" panose="05000000000000000000" charset="0"/>
              <a:buChar char="Ø"/>
            </a:pPr>
            <a:r>
              <a:rPr lang="en-US" altLang="zh-CN" sz="2400" dirty="0">
                <a:solidFill>
                  <a:schemeClr val="accent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Model-Agnostic Meta-Learning</a:t>
            </a:r>
            <a:r>
              <a:rPr lang="zh-CN" altLang="en-US" sz="2400" dirty="0">
                <a:solidFill>
                  <a:schemeClr val="accent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chemeClr val="accent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MAML</a:t>
            </a:r>
            <a:r>
              <a:rPr lang="zh-CN" altLang="en-US" sz="2400" dirty="0">
                <a:solidFill>
                  <a:schemeClr val="accent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aseline="30000" dirty="0">
                <a:solidFill>
                  <a:schemeClr val="accent1">
                    <a:lumMod val="75000"/>
                  </a:schemeClr>
                </a:solidFill>
                <a:latin typeface="Times New Roman" panose="02020603050405020304" pitchFamily="18" charset="0"/>
                <a:ea typeface="华文楷体" panose="02010600040101010101" pitchFamily="2" charset="-122"/>
                <a:cs typeface="Times New Roman" panose="02020603050405020304" pitchFamily="18" charset="0"/>
              </a:rPr>
              <a:t>[8]</a:t>
            </a:r>
            <a:endParaRPr lang="zh-CN" altLang="en-US" sz="2400" b="1" baseline="30000" dirty="0">
              <a:solidFill>
                <a:srgbClr val="FFFFFF"/>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flipH="1">
            <a:off x="313055" y="374015"/>
            <a:ext cx="470535" cy="353060"/>
            <a:chOff x="705852" y="593558"/>
            <a:chExt cx="641685" cy="481263"/>
          </a:xfrm>
        </p:grpSpPr>
        <p:sp>
          <p:nvSpPr>
            <p:cNvPr id="20" name="矩形: 圆角 4"/>
            <p:cNvSpPr/>
            <p:nvPr>
              <p:custDataLst>
                <p:tags r:id="rId3"/>
              </p:custDataLst>
            </p:nvPr>
          </p:nvSpPr>
          <p:spPr>
            <a:xfrm rot="2700000">
              <a:off x="866274" y="593558"/>
              <a:ext cx="481263" cy="481263"/>
            </a:xfrm>
            <a:prstGeom prst="roundRect">
              <a:avLst/>
            </a:prstGeom>
            <a:noFill/>
            <a:ln w="38100">
              <a:solidFill>
                <a:srgbClr val="AF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5"/>
            <p:cNvSpPr/>
            <p:nvPr>
              <p:custDataLst>
                <p:tags r:id="rId4"/>
              </p:custDataLst>
            </p:nvPr>
          </p:nvSpPr>
          <p:spPr>
            <a:xfrm rot="2700000">
              <a:off x="705852" y="593558"/>
              <a:ext cx="481263" cy="481263"/>
            </a:xfrm>
            <a:prstGeom prst="roundRect">
              <a:avLst/>
            </a:prstGeom>
            <a:solidFill>
              <a:srgbClr val="204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pic>
        <p:nvPicPr>
          <p:cNvPr id="13" name="图片 12">
            <a:extLst>
              <a:ext uri="{FF2B5EF4-FFF2-40B4-BE49-F238E27FC236}">
                <a16:creationId xmlns:a16="http://schemas.microsoft.com/office/drawing/2014/main" id="{B65AD345-46FB-431C-BCEA-588ACCDB1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891" y="1597025"/>
            <a:ext cx="4720510" cy="2735357"/>
          </a:xfrm>
          <a:prstGeom prst="rect">
            <a:avLst/>
          </a:prstGeom>
        </p:spPr>
      </p:pic>
      <p:pic>
        <p:nvPicPr>
          <p:cNvPr id="5" name="图片 4">
            <a:extLst>
              <a:ext uri="{FF2B5EF4-FFF2-40B4-BE49-F238E27FC236}">
                <a16:creationId xmlns:a16="http://schemas.microsoft.com/office/drawing/2014/main" id="{5F89F622-6C77-476D-9F84-03D796090F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08549" y="3802054"/>
            <a:ext cx="7081621" cy="2307389"/>
          </a:xfrm>
          <a:prstGeom prst="rect">
            <a:avLst/>
          </a:prstGeom>
        </p:spPr>
      </p:pic>
      <p:sp>
        <p:nvSpPr>
          <p:cNvPr id="6" name="文本框 5">
            <a:extLst>
              <a:ext uri="{FF2B5EF4-FFF2-40B4-BE49-F238E27FC236}">
                <a16:creationId xmlns:a16="http://schemas.microsoft.com/office/drawing/2014/main" id="{5282F24E-C9F5-4746-9B1D-F5A7A4CE5108}"/>
              </a:ext>
            </a:extLst>
          </p:cNvPr>
          <p:cNvSpPr txBox="1"/>
          <p:nvPr/>
        </p:nvSpPr>
        <p:spPr>
          <a:xfrm>
            <a:off x="5810250" y="1820700"/>
            <a:ext cx="4445000" cy="1077218"/>
          </a:xfrm>
          <a:prstGeom prst="rect">
            <a:avLst/>
          </a:prstGeom>
          <a:noFill/>
        </p:spPr>
        <p:txBody>
          <a:bodyPr wrap="square" rtlCol="0">
            <a:spAutoFit/>
          </a:bodyPr>
          <a:lstStyle/>
          <a:p>
            <a:r>
              <a:rPr lang="en-US" altLang="zh-CN" sz="3200" dirty="0">
                <a:solidFill>
                  <a:srgbClr val="FF0000"/>
                </a:solidFill>
              </a:rPr>
              <a:t>    Initial parameter</a:t>
            </a:r>
          </a:p>
          <a:p>
            <a:r>
              <a:rPr lang="en-US" altLang="zh-CN" sz="3200" dirty="0">
                <a:solidFill>
                  <a:srgbClr val="FF0000"/>
                </a:solidFill>
              </a:rPr>
              <a:t>                θ</a:t>
            </a:r>
            <a:endParaRPr lang="zh-CN" altLang="en-US" sz="3200" dirty="0">
              <a:solidFill>
                <a:srgbClr val="FF0000"/>
              </a:solidFill>
            </a:endParaRPr>
          </a:p>
        </p:txBody>
      </p:sp>
      <p:sp>
        <p:nvSpPr>
          <p:cNvPr id="11" name="文本框 10">
            <a:extLst>
              <a:ext uri="{FF2B5EF4-FFF2-40B4-BE49-F238E27FC236}">
                <a16:creationId xmlns:a16="http://schemas.microsoft.com/office/drawing/2014/main" id="{21C3FC15-FE85-4FE7-9A7C-D3F1E48389BB}"/>
              </a:ext>
            </a:extLst>
          </p:cNvPr>
          <p:cNvSpPr txBox="1"/>
          <p:nvPr/>
        </p:nvSpPr>
        <p:spPr>
          <a:xfrm>
            <a:off x="1185897" y="4405715"/>
            <a:ext cx="3118498" cy="307777"/>
          </a:xfrm>
          <a:prstGeom prst="rect">
            <a:avLst/>
          </a:prstGeom>
          <a:noFill/>
        </p:spPr>
        <p:txBody>
          <a:bodyPr wrap="square" rtlCol="0">
            <a:spAutoFit/>
          </a:bodyPr>
          <a:lstStyle/>
          <a:p>
            <a:r>
              <a:rPr lang="zh-CN" altLang="en-US" sz="1400" dirty="0"/>
              <a:t>图</a:t>
            </a:r>
            <a:r>
              <a:rPr lang="en-US" altLang="zh-CN" sz="1400" dirty="0"/>
              <a:t>5.MAML</a:t>
            </a:r>
            <a:r>
              <a:rPr lang="zh-CN" altLang="en-US" sz="1400" dirty="0"/>
              <a:t>参数变换示意图</a:t>
            </a:r>
          </a:p>
        </p:txBody>
      </p:sp>
      <p:sp>
        <p:nvSpPr>
          <p:cNvPr id="12" name="文本框 11">
            <a:extLst>
              <a:ext uri="{FF2B5EF4-FFF2-40B4-BE49-F238E27FC236}">
                <a16:creationId xmlns:a16="http://schemas.microsoft.com/office/drawing/2014/main" id="{2505972B-7AE9-4E07-B582-A8077CE67CF3}"/>
              </a:ext>
            </a:extLst>
          </p:cNvPr>
          <p:cNvSpPr txBox="1"/>
          <p:nvPr/>
        </p:nvSpPr>
        <p:spPr>
          <a:xfrm>
            <a:off x="6096000" y="6485642"/>
            <a:ext cx="694441" cy="369332"/>
          </a:xfrm>
          <a:prstGeom prst="rect">
            <a:avLst/>
          </a:prstGeom>
          <a:noFill/>
        </p:spPr>
        <p:txBody>
          <a:bodyPr wrap="square" rtlCol="0">
            <a:spAutoFit/>
          </a:bodyPr>
          <a:lstStyle/>
          <a:p>
            <a:r>
              <a:rPr lang="en-US" altLang="zh-CN" dirty="0"/>
              <a:t>9</a:t>
            </a:r>
            <a:endParaRPr lang="zh-CN" altLang="en-US" dirty="0"/>
          </a:p>
        </p:txBody>
      </p:sp>
    </p:spTree>
    <p:extLst>
      <p:ext uri="{BB962C8B-B14F-4D97-AF65-F5344CB8AC3E}">
        <p14:creationId xmlns:p14="http://schemas.microsoft.com/office/powerpoint/2010/main" val="20645997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 name="COMMONDATA" val="eyJjb3VudCI6MjQsImhkaWQiOiJkYTYyODZhNmRlMzIxNjBjYzU5NDljMmU3YzJiZGM4YSIsInVzZXJDb3VudCI6Mn0="/>
  <p:tag name="KSO_WPP_MARK_KEY" val="2f01d1fd-12bc-4f9f-baea-1897387b429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ISLIDE.DIAGRAM" val="#607537;"/>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ISLIDE.DIAGRAM" val="#607537;"/>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ISLIDE.DIAGRAM" val="#607537;"/>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ln>
          <a:noFill/>
        </a:ln>
      </a:spPr>
      <a:bodyPr rtlCol="0" anchor="ctr"/>
      <a:lstStyle>
        <a:defPPr algn="ctr">
          <a:defRPr b="1" dirty="0" smtClean="0">
            <a:solidFill>
              <a:schemeClr val="bg1"/>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4665</TotalTime>
  <Words>1386</Words>
  <Application>Microsoft Office PowerPoint</Application>
  <PresentationFormat>宽屏</PresentationFormat>
  <Paragraphs>192</Paragraphs>
  <Slides>18</Slides>
  <Notes>18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等线</vt:lpstr>
      <vt:lpstr>等线 Light</vt:lpstr>
      <vt:lpstr>方正黑体简体</vt:lpstr>
      <vt:lpstr>华文楷体</vt:lpstr>
      <vt:lpstr>楷体</vt:lpstr>
      <vt:lpstr>微软雅黑</vt:lpstr>
      <vt:lpstr>Arial</vt:lpstr>
      <vt:lpstr>Cambria Math</vt:lpstr>
      <vt:lpstr>Impact</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coe</dc:creator>
  <cp:lastModifiedBy>wzq</cp:lastModifiedBy>
  <cp:revision>603</cp:revision>
  <dcterms:created xsi:type="dcterms:W3CDTF">2022-01-17T13:30:00Z</dcterms:created>
  <dcterms:modified xsi:type="dcterms:W3CDTF">2023-03-13T12:05:06Z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KSOTemplateUUID">
    <vt:lpwstr>v1.0_mb_+gA7xO/3fhmLg82LVQZeqQ==</vt:lpwstr>
  </property>
  <property fmtid="{D5CDD505-2E9C-101B-9397-08002B2CF9AE}" pid="4" name="ICV">
    <vt:lpwstr>135BDCDA97C64DD78845D048597A26EC</vt:lpwstr>
  </property>
</Properties>
</file>